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2" r:id="rId3"/>
    <p:sldId id="257" r:id="rId4"/>
    <p:sldId id="259" r:id="rId5"/>
    <p:sldId id="265" r:id="rId6"/>
    <p:sldId id="260" r:id="rId7"/>
    <p:sldId id="299" r:id="rId8"/>
    <p:sldId id="266" r:id="rId9"/>
    <p:sldId id="301" r:id="rId10"/>
    <p:sldId id="300" r:id="rId11"/>
    <p:sldId id="272" r:id="rId12"/>
    <p:sldId id="273" r:id="rId13"/>
    <p:sldId id="277" r:id="rId14"/>
    <p:sldId id="281" r:id="rId15"/>
    <p:sldId id="302" r:id="rId16"/>
    <p:sldId id="286" r:id="rId17"/>
    <p:sldId id="303" r:id="rId18"/>
    <p:sldId id="305" r:id="rId19"/>
    <p:sldId id="306" r:id="rId20"/>
    <p:sldId id="307" r:id="rId21"/>
    <p:sldId id="308" r:id="rId22"/>
    <p:sldId id="310" r:id="rId23"/>
    <p:sldId id="311" r:id="rId24"/>
    <p:sldId id="312" r:id="rId25"/>
    <p:sldId id="297" r:id="rId26"/>
    <p:sldId id="298" r:id="rId27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FF00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358" autoAdjust="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8339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7963" y="0"/>
            <a:ext cx="4068339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119"/>
            <a:ext cx="4068339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7963" y="6746119"/>
            <a:ext cx="4068339" cy="35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CDEDA2-DB2D-4F71-9B4F-AF8454851E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124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B2E6B06-132F-4B08-8149-7056F1EA6282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AAC0FB8-5A87-4B0B-966F-D87D575EF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6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0FB8-5A87-4B0B-966F-D87D575EF7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93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F9315-C900-4363-845E-B88A89A72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48638"/>
      </p:ext>
    </p:extLst>
  </p:cSld>
  <p:clrMapOvr>
    <a:masterClrMapping/>
  </p:clrMapOvr>
  <p:transition spd="slow" advClick="0" advTm="2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93D4B-9FB6-4D7B-B452-1460372B8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589928"/>
      </p:ext>
    </p:extLst>
  </p:cSld>
  <p:clrMapOvr>
    <a:masterClrMapping/>
  </p:clrMapOvr>
  <p:transition spd="slow" advClick="0" advTm="2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2DEF8-8D7A-41E8-A91E-F524C43B0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465805"/>
      </p:ext>
    </p:extLst>
  </p:cSld>
  <p:clrMapOvr>
    <a:masterClrMapping/>
  </p:clrMapOvr>
  <p:transition spd="slow" advClick="0" advTm="2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B1459-34A3-4889-8DE1-F0631F9E6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455212"/>
      </p:ext>
    </p:extLst>
  </p:cSld>
  <p:clrMapOvr>
    <a:masterClrMapping/>
  </p:clrMapOvr>
  <p:transition spd="slow"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25805-02F6-4FC0-88A5-259F27C1C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201928"/>
      </p:ext>
    </p:extLst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F9C7A-2966-4C99-8190-D74F7BA80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134121"/>
      </p:ext>
    </p:extLst>
  </p:cSld>
  <p:clrMapOvr>
    <a:masterClrMapping/>
  </p:clrMapOvr>
  <p:transition spd="slow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D3ED5-6C95-4029-88CD-95245E33D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933250"/>
      </p:ext>
    </p:extLst>
  </p:cSld>
  <p:clrMapOvr>
    <a:masterClrMapping/>
  </p:clrMapOvr>
  <p:transition spd="slow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7CFE1-4F42-4984-9BBE-8BAC6F4BF9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684797"/>
      </p:ext>
    </p:extLst>
  </p:cSld>
  <p:clrMapOvr>
    <a:masterClrMapping/>
  </p:clrMapOvr>
  <p:transition spd="slow" advClick="0" advTm="2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2BAF0-C9BC-4BF3-99B9-4DDCC60BA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766138"/>
      </p:ext>
    </p:extLst>
  </p:cSld>
  <p:clrMapOvr>
    <a:masterClrMapping/>
  </p:clrMapOvr>
  <p:transition spd="slow" advClick="0" advTm="2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65302-3D84-4D5D-A1BC-9EA2022B0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357952"/>
      </p:ext>
    </p:extLst>
  </p:cSld>
  <p:clrMapOvr>
    <a:masterClrMapping/>
  </p:clrMapOvr>
  <p:transition spd="slow" advClick="0" advTm="2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3E684-ACC6-4C2A-89B3-C55F1023B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499233"/>
      </p:ext>
    </p:extLst>
  </p:cSld>
  <p:clrMapOvr>
    <a:masterClrMapping/>
  </p:clrMapOvr>
  <p:transition spd="slow"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EB494-0B9C-4896-AEEE-D190B9DF5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972753"/>
      </p:ext>
    </p:extLst>
  </p:cSld>
  <p:clrMapOvr>
    <a:masterClrMapping/>
  </p:clrMapOvr>
  <p:transition spd="slow" advClick="0" advTm="2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52339-2569-4D38-9406-F94E7EDB9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997757"/>
      </p:ext>
    </p:extLst>
  </p:cSld>
  <p:clrMapOvr>
    <a:masterClrMapping/>
  </p:clrMapOvr>
  <p:transition spd="slow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189521-B2DC-46D0-9FCE-9B960FC236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20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66"/>
                </a:solidFill>
                <a:latin typeface="Tahoma" pitchFamily="-105" charset="0"/>
              </a:rPr>
              <a:t>Energy Flow Through an Ecosystem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676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Food Chains and Food Webs</a:t>
            </a: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Consumers that eat producers &amp; other consumers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Are called </a:t>
            </a:r>
            <a:r>
              <a:rPr lang="en-US" sz="2800" u="sng" smtClean="0"/>
              <a:t>omnivores</a:t>
            </a:r>
          </a:p>
          <a:p>
            <a:pPr eaLnBrk="1" hangingPunct="1"/>
            <a:r>
              <a:rPr lang="en-US" sz="2800" smtClean="0"/>
              <a:t>Omnivores eat plants and animals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33797" name="Picture 10" descr="IMAGE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560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507373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Carnivores are consumers that eat other animals.</a:t>
            </a:r>
          </a:p>
        </p:txBody>
      </p:sp>
      <p:pic>
        <p:nvPicPr>
          <p:cNvPr id="1026" name="Picture 2" descr="C:\Users\Seckman2\AppData\Local\Microsoft\Windows\Temporary Internet Files\Content.IE5\5MWMPB5D\MP9001804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366" y="2438400"/>
            <a:ext cx="638223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657600"/>
            <a:ext cx="8458200" cy="2667000"/>
          </a:xfrm>
        </p:spPr>
        <p:txBody>
          <a:bodyPr/>
          <a:lstStyle/>
          <a:p>
            <a:pPr eaLnBrk="1" hangingPunct="1"/>
            <a:r>
              <a:rPr lang="en-US" smtClean="0"/>
              <a:t>Consumers that eat other consumers that have already died are called </a:t>
            </a:r>
            <a:r>
              <a:rPr lang="en-US" u="sng" smtClean="0"/>
              <a:t>scavengers.</a:t>
            </a:r>
          </a:p>
        </p:txBody>
      </p:sp>
      <p:pic>
        <p:nvPicPr>
          <p:cNvPr id="35843" name="Picture 6" descr="vulture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705600" y="1066800"/>
            <a:ext cx="1990725" cy="1990725"/>
          </a:xfrm>
          <a:noFill/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37338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924800" cy="3146425"/>
          </a:xfrm>
        </p:spPr>
        <p:txBody>
          <a:bodyPr/>
          <a:lstStyle/>
          <a:p>
            <a:pPr eaLnBrk="1" hangingPunct="1"/>
            <a:r>
              <a:rPr lang="en-US" sz="4000" b="1" u="sng" dirty="0"/>
              <a:t>FOOD CHAIN </a:t>
            </a: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dirty="0" smtClean="0"/>
              <a:t>The transfer of energy from sun to producer to consumer </a:t>
            </a:r>
          </a:p>
        </p:txBody>
      </p:sp>
      <p:pic>
        <p:nvPicPr>
          <p:cNvPr id="36867" name="Picture 6" descr="MCj023217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16764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MCj019328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2106613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MCBD00059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2600"/>
            <a:ext cx="1206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" descr="MCAN02421_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13636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2" descr="MCAN02370_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676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AutoShape 13"/>
          <p:cNvSpPr>
            <a:spLocks noChangeArrowheads="1"/>
          </p:cNvSpPr>
          <p:nvPr/>
        </p:nvSpPr>
        <p:spPr bwMode="auto">
          <a:xfrm rot="4003129">
            <a:off x="914400" y="4343400"/>
            <a:ext cx="762000" cy="3048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AutoShape 14"/>
          <p:cNvSpPr>
            <a:spLocks noChangeArrowheads="1"/>
          </p:cNvSpPr>
          <p:nvPr/>
        </p:nvSpPr>
        <p:spPr bwMode="auto">
          <a:xfrm rot="2041161">
            <a:off x="2590800" y="5410200"/>
            <a:ext cx="762000" cy="3048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AutoShape 15"/>
          <p:cNvSpPr>
            <a:spLocks noChangeArrowheads="1"/>
          </p:cNvSpPr>
          <p:nvPr/>
        </p:nvSpPr>
        <p:spPr bwMode="auto">
          <a:xfrm rot="-387472">
            <a:off x="4800600" y="5867400"/>
            <a:ext cx="762000" cy="3048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AutoShape 16"/>
          <p:cNvSpPr>
            <a:spLocks noChangeArrowheads="1"/>
          </p:cNvSpPr>
          <p:nvPr/>
        </p:nvSpPr>
        <p:spPr bwMode="auto">
          <a:xfrm rot="-2568486">
            <a:off x="7162800" y="5257800"/>
            <a:ext cx="762000" cy="3048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Still just food chains…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4670"/>
            <a:ext cx="555734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Food Webs: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629274" y="1219200"/>
            <a:ext cx="3508099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66"/>
                </a:solidFill>
              </a:rPr>
              <a:t>Interconnected food chains</a:t>
            </a:r>
          </a:p>
          <a:p>
            <a:pPr eaLnBrk="1" hangingPunct="1"/>
            <a:r>
              <a:rPr lang="en-US" sz="2800" dirty="0" smtClean="0">
                <a:solidFill>
                  <a:srgbClr val="000066"/>
                </a:solidFill>
              </a:rPr>
              <a:t>They show the feeding relationships in an ecosystem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0711"/>
            <a:ext cx="55530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410356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Where does the energy start?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50863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52400" y="0"/>
            <a:ext cx="434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9pPr>
          </a:lstStyle>
          <a:p>
            <a:pPr eaLnBrk="1" hangingPunct="1"/>
            <a:r>
              <a:rPr lang="en-US" sz="3600" b="1" u="sng" smtClean="0"/>
              <a:t>Marine Food Web</a:t>
            </a:r>
            <a:endParaRPr lang="en-US" sz="3600" b="1" u="sng" dirty="0" smtClean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3600450" cy="42211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Energy starts at the Sun (the source of energy for almost all living things)</a:t>
            </a:r>
          </a:p>
          <a:p>
            <a:pPr eaLnBrk="1" hangingPunct="1"/>
            <a:r>
              <a:rPr lang="en-US" sz="2800" dirty="0">
                <a:solidFill>
                  <a:srgbClr val="C00000"/>
                </a:solidFill>
              </a:rPr>
              <a:t>What organism can use the energy directly from the sun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50863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866322" y="4800600"/>
            <a:ext cx="1600200" cy="1600200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43434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Marine Food Web</a:t>
            </a:r>
          </a:p>
        </p:txBody>
      </p:sp>
    </p:spTree>
    <p:extLst>
      <p:ext uri="{BB962C8B-B14F-4D97-AF65-F5344CB8AC3E}">
        <p14:creationId xmlns:p14="http://schemas.microsoft.com/office/powerpoint/2010/main" xmlns="" val="146332647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43434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Marine Food Web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8100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Producers use the sunlight directly to make food.</a:t>
            </a:r>
          </a:p>
          <a:p>
            <a:pPr eaLnBrk="1" hangingPunct="1"/>
            <a:r>
              <a:rPr lang="en-US" sz="2800" dirty="0" smtClean="0"/>
              <a:t>Converts sunlight to energy through photosynthesis</a:t>
            </a: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What is being transferred from the sun to the plant and how do we show that in a food web?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50863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791200" y="4724400"/>
            <a:ext cx="1600200" cy="1600200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98772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43434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Marine Food Web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8100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Energy is transferred from the sun to the producers.</a:t>
            </a:r>
          </a:p>
          <a:p>
            <a:pPr eaLnBrk="1" hangingPunct="1"/>
            <a:r>
              <a:rPr lang="en-US" sz="2800" dirty="0" smtClean="0"/>
              <a:t>We show this with an arrow that points to where the energy is going to.</a:t>
            </a: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Where will the energy go to next?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50863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257800" y="5524500"/>
            <a:ext cx="838200" cy="11430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131029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Chain Foldable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295400"/>
            <a:ext cx="38862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Fold your paper in half “hot dog” style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Fold it again the same way so that you have a long skinny paper</a:t>
            </a:r>
          </a:p>
          <a:p>
            <a:pPr eaLnBrk="1" hangingPunct="1"/>
            <a:r>
              <a:rPr lang="en-US" dirty="0" smtClean="0"/>
              <a:t>Fold your paper into thirds the other direction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0098403"/>
              </p:ext>
            </p:extLst>
          </p:nvPr>
        </p:nvGraphicFramePr>
        <p:xfrm>
          <a:off x="228600" y="1524000"/>
          <a:ext cx="3810000" cy="233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000"/>
                <a:gridCol w="1270000"/>
                <a:gridCol w="1270000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endCxn id="2" idx="3"/>
          </p:cNvCxnSpPr>
          <p:nvPr/>
        </p:nvCxnSpPr>
        <p:spPr>
          <a:xfrm flipH="1">
            <a:off x="4038600" y="1524000"/>
            <a:ext cx="1219200" cy="116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38601" y="3237948"/>
            <a:ext cx="11827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43201" y="3886200"/>
            <a:ext cx="2478156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524000" y="3886200"/>
            <a:ext cx="3697356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038601" y="2108200"/>
            <a:ext cx="1182755" cy="116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43434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Marine Food Web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8100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energy can go </a:t>
            </a:r>
            <a:r>
              <a:rPr lang="en-US" sz="2800" dirty="0"/>
              <a:t>next to the </a:t>
            </a:r>
            <a:r>
              <a:rPr lang="en-US" sz="2800" dirty="0" smtClean="0"/>
              <a:t>mollusks</a:t>
            </a:r>
            <a:r>
              <a:rPr lang="en-US" sz="2800" dirty="0"/>
              <a:t>, shrimp, mullet, and water fleas </a:t>
            </a:r>
            <a:r>
              <a:rPr lang="en-US" sz="2800" dirty="0" smtClean="0"/>
              <a:t>because they eat phytoplankton</a:t>
            </a:r>
          </a:p>
          <a:p>
            <a:pPr eaLnBrk="1" hangingPunct="1"/>
            <a:r>
              <a:rPr lang="en-US" sz="2800" dirty="0" smtClean="0"/>
              <a:t>Show the energy transfer to those organisms</a:t>
            </a: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Where will the energy go to next?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50863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257800" y="5524500"/>
            <a:ext cx="838200" cy="1143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562601" y="4800600"/>
            <a:ext cx="685799" cy="34290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553200" y="4572000"/>
            <a:ext cx="0" cy="45720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934200" y="4800600"/>
            <a:ext cx="533400" cy="41910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139836" y="3594970"/>
            <a:ext cx="1265128" cy="2141951"/>
          </a:xfrm>
          <a:custGeom>
            <a:avLst/>
            <a:gdLst>
              <a:gd name="connsiteX0" fmla="*/ 0 w 1265128"/>
              <a:gd name="connsiteY0" fmla="*/ 2016690 h 2141951"/>
              <a:gd name="connsiteX1" fmla="*/ 62630 w 1265128"/>
              <a:gd name="connsiteY1" fmla="*/ 2004164 h 2141951"/>
              <a:gd name="connsiteX2" fmla="*/ 100208 w 1265128"/>
              <a:gd name="connsiteY2" fmla="*/ 2041742 h 2141951"/>
              <a:gd name="connsiteX3" fmla="*/ 137786 w 1265128"/>
              <a:gd name="connsiteY3" fmla="*/ 2066794 h 2141951"/>
              <a:gd name="connsiteX4" fmla="*/ 250520 w 1265128"/>
              <a:gd name="connsiteY4" fmla="*/ 2091846 h 2141951"/>
              <a:gd name="connsiteX5" fmla="*/ 325676 w 1265128"/>
              <a:gd name="connsiteY5" fmla="*/ 2104372 h 2141951"/>
              <a:gd name="connsiteX6" fmla="*/ 375780 w 1265128"/>
              <a:gd name="connsiteY6" fmla="*/ 2116898 h 2141951"/>
              <a:gd name="connsiteX7" fmla="*/ 526093 w 1265128"/>
              <a:gd name="connsiteY7" fmla="*/ 2129425 h 2141951"/>
              <a:gd name="connsiteX8" fmla="*/ 588723 w 1265128"/>
              <a:gd name="connsiteY8" fmla="*/ 2141951 h 2141951"/>
              <a:gd name="connsiteX9" fmla="*/ 926926 w 1265128"/>
              <a:gd name="connsiteY9" fmla="*/ 2116898 h 2141951"/>
              <a:gd name="connsiteX10" fmla="*/ 1052186 w 1265128"/>
              <a:gd name="connsiteY10" fmla="*/ 2079320 h 2141951"/>
              <a:gd name="connsiteX11" fmla="*/ 1127342 w 1265128"/>
              <a:gd name="connsiteY11" fmla="*/ 2029216 h 2141951"/>
              <a:gd name="connsiteX12" fmla="*/ 1164920 w 1265128"/>
              <a:gd name="connsiteY12" fmla="*/ 2004164 h 2141951"/>
              <a:gd name="connsiteX13" fmla="*/ 1202498 w 1265128"/>
              <a:gd name="connsiteY13" fmla="*/ 1929008 h 2141951"/>
              <a:gd name="connsiteX14" fmla="*/ 1227550 w 1265128"/>
              <a:gd name="connsiteY14" fmla="*/ 1878904 h 2141951"/>
              <a:gd name="connsiteX15" fmla="*/ 1240076 w 1265128"/>
              <a:gd name="connsiteY15" fmla="*/ 1841326 h 2141951"/>
              <a:gd name="connsiteX16" fmla="*/ 1265128 w 1265128"/>
              <a:gd name="connsiteY16" fmla="*/ 1803748 h 2141951"/>
              <a:gd name="connsiteX17" fmla="*/ 1252602 w 1265128"/>
              <a:gd name="connsiteY17" fmla="*/ 1027134 h 2141951"/>
              <a:gd name="connsiteX18" fmla="*/ 1215024 w 1265128"/>
              <a:gd name="connsiteY18" fmla="*/ 901874 h 2141951"/>
              <a:gd name="connsiteX19" fmla="*/ 1189972 w 1265128"/>
              <a:gd name="connsiteY19" fmla="*/ 801666 h 2141951"/>
              <a:gd name="connsiteX20" fmla="*/ 1164920 w 1265128"/>
              <a:gd name="connsiteY20" fmla="*/ 688931 h 2141951"/>
              <a:gd name="connsiteX21" fmla="*/ 1139868 w 1265128"/>
              <a:gd name="connsiteY21" fmla="*/ 601249 h 2141951"/>
              <a:gd name="connsiteX22" fmla="*/ 1027134 w 1265128"/>
              <a:gd name="connsiteY22" fmla="*/ 501041 h 2141951"/>
              <a:gd name="connsiteX23" fmla="*/ 977030 w 1265128"/>
              <a:gd name="connsiteY23" fmla="*/ 388307 h 2141951"/>
              <a:gd name="connsiteX24" fmla="*/ 964504 w 1265128"/>
              <a:gd name="connsiteY24" fmla="*/ 338203 h 2141951"/>
              <a:gd name="connsiteX25" fmla="*/ 951978 w 1265128"/>
              <a:gd name="connsiteY25" fmla="*/ 300625 h 2141951"/>
              <a:gd name="connsiteX26" fmla="*/ 939452 w 1265128"/>
              <a:gd name="connsiteY26" fmla="*/ 250520 h 2141951"/>
              <a:gd name="connsiteX27" fmla="*/ 889348 w 1265128"/>
              <a:gd name="connsiteY27" fmla="*/ 175364 h 2141951"/>
              <a:gd name="connsiteX28" fmla="*/ 876822 w 1265128"/>
              <a:gd name="connsiteY28" fmla="*/ 137786 h 2141951"/>
              <a:gd name="connsiteX29" fmla="*/ 864296 w 1265128"/>
              <a:gd name="connsiteY29" fmla="*/ 87682 h 2141951"/>
              <a:gd name="connsiteX30" fmla="*/ 801665 w 1265128"/>
              <a:gd name="connsiteY30" fmla="*/ 37578 h 2141951"/>
              <a:gd name="connsiteX31" fmla="*/ 764087 w 1265128"/>
              <a:gd name="connsiteY31" fmla="*/ 25052 h 2141951"/>
              <a:gd name="connsiteX32" fmla="*/ 726509 w 1265128"/>
              <a:gd name="connsiteY32" fmla="*/ 0 h 214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65128" h="2141951">
                <a:moveTo>
                  <a:pt x="0" y="2016690"/>
                </a:moveTo>
                <a:cubicBezTo>
                  <a:pt x="20877" y="2012515"/>
                  <a:pt x="41976" y="1999000"/>
                  <a:pt x="62630" y="2004164"/>
                </a:cubicBezTo>
                <a:cubicBezTo>
                  <a:pt x="79816" y="2008460"/>
                  <a:pt x="86599" y="2030401"/>
                  <a:pt x="100208" y="2041742"/>
                </a:cubicBezTo>
                <a:cubicBezTo>
                  <a:pt x="111773" y="2051380"/>
                  <a:pt x="123949" y="2060864"/>
                  <a:pt x="137786" y="2066794"/>
                </a:cubicBezTo>
                <a:cubicBezTo>
                  <a:pt x="152600" y="2073143"/>
                  <a:pt x="240195" y="2089969"/>
                  <a:pt x="250520" y="2091846"/>
                </a:cubicBezTo>
                <a:cubicBezTo>
                  <a:pt x="275508" y="2096389"/>
                  <a:pt x="300772" y="2099391"/>
                  <a:pt x="325676" y="2104372"/>
                </a:cubicBezTo>
                <a:cubicBezTo>
                  <a:pt x="342557" y="2107748"/>
                  <a:pt x="358698" y="2114763"/>
                  <a:pt x="375780" y="2116898"/>
                </a:cubicBezTo>
                <a:cubicBezTo>
                  <a:pt x="425670" y="2123134"/>
                  <a:pt x="475989" y="2125249"/>
                  <a:pt x="526093" y="2129425"/>
                </a:cubicBezTo>
                <a:cubicBezTo>
                  <a:pt x="546970" y="2133600"/>
                  <a:pt x="567433" y="2141951"/>
                  <a:pt x="588723" y="2141951"/>
                </a:cubicBezTo>
                <a:cubicBezTo>
                  <a:pt x="636348" y="2141951"/>
                  <a:pt x="866597" y="2121926"/>
                  <a:pt x="926926" y="2116898"/>
                </a:cubicBezTo>
                <a:cubicBezTo>
                  <a:pt x="954934" y="2109896"/>
                  <a:pt x="1033888" y="2091518"/>
                  <a:pt x="1052186" y="2079320"/>
                </a:cubicBezTo>
                <a:lnTo>
                  <a:pt x="1127342" y="2029216"/>
                </a:lnTo>
                <a:lnTo>
                  <a:pt x="1164920" y="2004164"/>
                </a:lnTo>
                <a:cubicBezTo>
                  <a:pt x="1213064" y="1931948"/>
                  <a:pt x="1171382" y="2001612"/>
                  <a:pt x="1202498" y="1929008"/>
                </a:cubicBezTo>
                <a:cubicBezTo>
                  <a:pt x="1209854" y="1911845"/>
                  <a:pt x="1220194" y="1896067"/>
                  <a:pt x="1227550" y="1878904"/>
                </a:cubicBezTo>
                <a:cubicBezTo>
                  <a:pt x="1232751" y="1866768"/>
                  <a:pt x="1234171" y="1853136"/>
                  <a:pt x="1240076" y="1841326"/>
                </a:cubicBezTo>
                <a:cubicBezTo>
                  <a:pt x="1246809" y="1827861"/>
                  <a:pt x="1256777" y="1816274"/>
                  <a:pt x="1265128" y="1803748"/>
                </a:cubicBezTo>
                <a:cubicBezTo>
                  <a:pt x="1260953" y="1544877"/>
                  <a:pt x="1260444" y="1285920"/>
                  <a:pt x="1252602" y="1027134"/>
                </a:cubicBezTo>
                <a:cubicBezTo>
                  <a:pt x="1251916" y="1004511"/>
                  <a:pt x="1217533" y="911911"/>
                  <a:pt x="1215024" y="901874"/>
                </a:cubicBezTo>
                <a:cubicBezTo>
                  <a:pt x="1206673" y="868471"/>
                  <a:pt x="1196724" y="835428"/>
                  <a:pt x="1189972" y="801666"/>
                </a:cubicBezTo>
                <a:cubicBezTo>
                  <a:pt x="1179539" y="749499"/>
                  <a:pt x="1178188" y="737579"/>
                  <a:pt x="1164920" y="688931"/>
                </a:cubicBezTo>
                <a:cubicBezTo>
                  <a:pt x="1156922" y="659605"/>
                  <a:pt x="1154424" y="627934"/>
                  <a:pt x="1139868" y="601249"/>
                </a:cubicBezTo>
                <a:cubicBezTo>
                  <a:pt x="1126511" y="576762"/>
                  <a:pt x="1045214" y="515505"/>
                  <a:pt x="1027134" y="501041"/>
                </a:cubicBezTo>
                <a:cubicBezTo>
                  <a:pt x="997758" y="383538"/>
                  <a:pt x="1038944" y="527613"/>
                  <a:pt x="977030" y="388307"/>
                </a:cubicBezTo>
                <a:cubicBezTo>
                  <a:pt x="970038" y="372575"/>
                  <a:pt x="969233" y="354756"/>
                  <a:pt x="964504" y="338203"/>
                </a:cubicBezTo>
                <a:cubicBezTo>
                  <a:pt x="960877" y="325507"/>
                  <a:pt x="955605" y="313321"/>
                  <a:pt x="951978" y="300625"/>
                </a:cubicBezTo>
                <a:cubicBezTo>
                  <a:pt x="947249" y="284072"/>
                  <a:pt x="947151" y="265918"/>
                  <a:pt x="939452" y="250520"/>
                </a:cubicBezTo>
                <a:cubicBezTo>
                  <a:pt x="925987" y="223590"/>
                  <a:pt x="898869" y="203928"/>
                  <a:pt x="889348" y="175364"/>
                </a:cubicBezTo>
                <a:cubicBezTo>
                  <a:pt x="885173" y="162838"/>
                  <a:pt x="880449" y="150482"/>
                  <a:pt x="876822" y="137786"/>
                </a:cubicBezTo>
                <a:cubicBezTo>
                  <a:pt x="872093" y="121233"/>
                  <a:pt x="871995" y="103080"/>
                  <a:pt x="864296" y="87682"/>
                </a:cubicBezTo>
                <a:cubicBezTo>
                  <a:pt x="856529" y="72149"/>
                  <a:pt x="813464" y="43478"/>
                  <a:pt x="801665" y="37578"/>
                </a:cubicBezTo>
                <a:cubicBezTo>
                  <a:pt x="789855" y="31673"/>
                  <a:pt x="775897" y="30957"/>
                  <a:pt x="764087" y="25052"/>
                </a:cubicBezTo>
                <a:cubicBezTo>
                  <a:pt x="750622" y="18319"/>
                  <a:pt x="726509" y="0"/>
                  <a:pt x="726509" y="0"/>
                </a:cubicBezTo>
              </a:path>
            </a:pathLst>
          </a:cu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10640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43434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Marine Food Web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8100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energy can go </a:t>
            </a:r>
            <a:r>
              <a:rPr lang="en-US" sz="2800" dirty="0"/>
              <a:t>next to the </a:t>
            </a:r>
            <a:r>
              <a:rPr lang="en-US" sz="2800" dirty="0" smtClean="0"/>
              <a:t>mollusks</a:t>
            </a:r>
            <a:r>
              <a:rPr lang="en-US" sz="2800" dirty="0"/>
              <a:t>, shrimp</a:t>
            </a:r>
            <a:r>
              <a:rPr lang="en-US" sz="2800" dirty="0" smtClean="0"/>
              <a:t>, mullets, and blue crab because they water fleas.</a:t>
            </a:r>
          </a:p>
          <a:p>
            <a:pPr eaLnBrk="1" hangingPunct="1"/>
            <a:r>
              <a:rPr lang="en-US" sz="2800" dirty="0" smtClean="0"/>
              <a:t>Show the energy transfer to those organisms</a:t>
            </a: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How else are these organisms connected?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50863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257800" y="5524500"/>
            <a:ext cx="838200" cy="11430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562601" y="4800600"/>
            <a:ext cx="685799" cy="3429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540152" y="4419600"/>
            <a:ext cx="13048" cy="6096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934200" y="4800600"/>
            <a:ext cx="533400" cy="4191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139836" y="3594970"/>
            <a:ext cx="1470764" cy="2141951"/>
          </a:xfrm>
          <a:custGeom>
            <a:avLst/>
            <a:gdLst>
              <a:gd name="connsiteX0" fmla="*/ 0 w 1265128"/>
              <a:gd name="connsiteY0" fmla="*/ 2016690 h 2141951"/>
              <a:gd name="connsiteX1" fmla="*/ 62630 w 1265128"/>
              <a:gd name="connsiteY1" fmla="*/ 2004164 h 2141951"/>
              <a:gd name="connsiteX2" fmla="*/ 100208 w 1265128"/>
              <a:gd name="connsiteY2" fmla="*/ 2041742 h 2141951"/>
              <a:gd name="connsiteX3" fmla="*/ 137786 w 1265128"/>
              <a:gd name="connsiteY3" fmla="*/ 2066794 h 2141951"/>
              <a:gd name="connsiteX4" fmla="*/ 250520 w 1265128"/>
              <a:gd name="connsiteY4" fmla="*/ 2091846 h 2141951"/>
              <a:gd name="connsiteX5" fmla="*/ 325676 w 1265128"/>
              <a:gd name="connsiteY5" fmla="*/ 2104372 h 2141951"/>
              <a:gd name="connsiteX6" fmla="*/ 375780 w 1265128"/>
              <a:gd name="connsiteY6" fmla="*/ 2116898 h 2141951"/>
              <a:gd name="connsiteX7" fmla="*/ 526093 w 1265128"/>
              <a:gd name="connsiteY7" fmla="*/ 2129425 h 2141951"/>
              <a:gd name="connsiteX8" fmla="*/ 588723 w 1265128"/>
              <a:gd name="connsiteY8" fmla="*/ 2141951 h 2141951"/>
              <a:gd name="connsiteX9" fmla="*/ 926926 w 1265128"/>
              <a:gd name="connsiteY9" fmla="*/ 2116898 h 2141951"/>
              <a:gd name="connsiteX10" fmla="*/ 1052186 w 1265128"/>
              <a:gd name="connsiteY10" fmla="*/ 2079320 h 2141951"/>
              <a:gd name="connsiteX11" fmla="*/ 1127342 w 1265128"/>
              <a:gd name="connsiteY11" fmla="*/ 2029216 h 2141951"/>
              <a:gd name="connsiteX12" fmla="*/ 1164920 w 1265128"/>
              <a:gd name="connsiteY12" fmla="*/ 2004164 h 2141951"/>
              <a:gd name="connsiteX13" fmla="*/ 1202498 w 1265128"/>
              <a:gd name="connsiteY13" fmla="*/ 1929008 h 2141951"/>
              <a:gd name="connsiteX14" fmla="*/ 1227550 w 1265128"/>
              <a:gd name="connsiteY14" fmla="*/ 1878904 h 2141951"/>
              <a:gd name="connsiteX15" fmla="*/ 1240076 w 1265128"/>
              <a:gd name="connsiteY15" fmla="*/ 1841326 h 2141951"/>
              <a:gd name="connsiteX16" fmla="*/ 1265128 w 1265128"/>
              <a:gd name="connsiteY16" fmla="*/ 1803748 h 2141951"/>
              <a:gd name="connsiteX17" fmla="*/ 1252602 w 1265128"/>
              <a:gd name="connsiteY17" fmla="*/ 1027134 h 2141951"/>
              <a:gd name="connsiteX18" fmla="*/ 1215024 w 1265128"/>
              <a:gd name="connsiteY18" fmla="*/ 901874 h 2141951"/>
              <a:gd name="connsiteX19" fmla="*/ 1189972 w 1265128"/>
              <a:gd name="connsiteY19" fmla="*/ 801666 h 2141951"/>
              <a:gd name="connsiteX20" fmla="*/ 1164920 w 1265128"/>
              <a:gd name="connsiteY20" fmla="*/ 688931 h 2141951"/>
              <a:gd name="connsiteX21" fmla="*/ 1139868 w 1265128"/>
              <a:gd name="connsiteY21" fmla="*/ 601249 h 2141951"/>
              <a:gd name="connsiteX22" fmla="*/ 1027134 w 1265128"/>
              <a:gd name="connsiteY22" fmla="*/ 501041 h 2141951"/>
              <a:gd name="connsiteX23" fmla="*/ 977030 w 1265128"/>
              <a:gd name="connsiteY23" fmla="*/ 388307 h 2141951"/>
              <a:gd name="connsiteX24" fmla="*/ 964504 w 1265128"/>
              <a:gd name="connsiteY24" fmla="*/ 338203 h 2141951"/>
              <a:gd name="connsiteX25" fmla="*/ 951978 w 1265128"/>
              <a:gd name="connsiteY25" fmla="*/ 300625 h 2141951"/>
              <a:gd name="connsiteX26" fmla="*/ 939452 w 1265128"/>
              <a:gd name="connsiteY26" fmla="*/ 250520 h 2141951"/>
              <a:gd name="connsiteX27" fmla="*/ 889348 w 1265128"/>
              <a:gd name="connsiteY27" fmla="*/ 175364 h 2141951"/>
              <a:gd name="connsiteX28" fmla="*/ 876822 w 1265128"/>
              <a:gd name="connsiteY28" fmla="*/ 137786 h 2141951"/>
              <a:gd name="connsiteX29" fmla="*/ 864296 w 1265128"/>
              <a:gd name="connsiteY29" fmla="*/ 87682 h 2141951"/>
              <a:gd name="connsiteX30" fmla="*/ 801665 w 1265128"/>
              <a:gd name="connsiteY30" fmla="*/ 37578 h 2141951"/>
              <a:gd name="connsiteX31" fmla="*/ 764087 w 1265128"/>
              <a:gd name="connsiteY31" fmla="*/ 25052 h 2141951"/>
              <a:gd name="connsiteX32" fmla="*/ 726509 w 1265128"/>
              <a:gd name="connsiteY32" fmla="*/ 0 h 214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65128" h="2141951">
                <a:moveTo>
                  <a:pt x="0" y="2016690"/>
                </a:moveTo>
                <a:cubicBezTo>
                  <a:pt x="20877" y="2012515"/>
                  <a:pt x="41976" y="1999000"/>
                  <a:pt x="62630" y="2004164"/>
                </a:cubicBezTo>
                <a:cubicBezTo>
                  <a:pt x="79816" y="2008460"/>
                  <a:pt x="86599" y="2030401"/>
                  <a:pt x="100208" y="2041742"/>
                </a:cubicBezTo>
                <a:cubicBezTo>
                  <a:pt x="111773" y="2051380"/>
                  <a:pt x="123949" y="2060864"/>
                  <a:pt x="137786" y="2066794"/>
                </a:cubicBezTo>
                <a:cubicBezTo>
                  <a:pt x="152600" y="2073143"/>
                  <a:pt x="240195" y="2089969"/>
                  <a:pt x="250520" y="2091846"/>
                </a:cubicBezTo>
                <a:cubicBezTo>
                  <a:pt x="275508" y="2096389"/>
                  <a:pt x="300772" y="2099391"/>
                  <a:pt x="325676" y="2104372"/>
                </a:cubicBezTo>
                <a:cubicBezTo>
                  <a:pt x="342557" y="2107748"/>
                  <a:pt x="358698" y="2114763"/>
                  <a:pt x="375780" y="2116898"/>
                </a:cubicBezTo>
                <a:cubicBezTo>
                  <a:pt x="425670" y="2123134"/>
                  <a:pt x="475989" y="2125249"/>
                  <a:pt x="526093" y="2129425"/>
                </a:cubicBezTo>
                <a:cubicBezTo>
                  <a:pt x="546970" y="2133600"/>
                  <a:pt x="567433" y="2141951"/>
                  <a:pt x="588723" y="2141951"/>
                </a:cubicBezTo>
                <a:cubicBezTo>
                  <a:pt x="636348" y="2141951"/>
                  <a:pt x="866597" y="2121926"/>
                  <a:pt x="926926" y="2116898"/>
                </a:cubicBezTo>
                <a:cubicBezTo>
                  <a:pt x="954934" y="2109896"/>
                  <a:pt x="1033888" y="2091518"/>
                  <a:pt x="1052186" y="2079320"/>
                </a:cubicBezTo>
                <a:lnTo>
                  <a:pt x="1127342" y="2029216"/>
                </a:lnTo>
                <a:lnTo>
                  <a:pt x="1164920" y="2004164"/>
                </a:lnTo>
                <a:cubicBezTo>
                  <a:pt x="1213064" y="1931948"/>
                  <a:pt x="1171382" y="2001612"/>
                  <a:pt x="1202498" y="1929008"/>
                </a:cubicBezTo>
                <a:cubicBezTo>
                  <a:pt x="1209854" y="1911845"/>
                  <a:pt x="1220194" y="1896067"/>
                  <a:pt x="1227550" y="1878904"/>
                </a:cubicBezTo>
                <a:cubicBezTo>
                  <a:pt x="1232751" y="1866768"/>
                  <a:pt x="1234171" y="1853136"/>
                  <a:pt x="1240076" y="1841326"/>
                </a:cubicBezTo>
                <a:cubicBezTo>
                  <a:pt x="1246809" y="1827861"/>
                  <a:pt x="1256777" y="1816274"/>
                  <a:pt x="1265128" y="1803748"/>
                </a:cubicBezTo>
                <a:cubicBezTo>
                  <a:pt x="1260953" y="1544877"/>
                  <a:pt x="1260444" y="1285920"/>
                  <a:pt x="1252602" y="1027134"/>
                </a:cubicBezTo>
                <a:cubicBezTo>
                  <a:pt x="1251916" y="1004511"/>
                  <a:pt x="1217533" y="911911"/>
                  <a:pt x="1215024" y="901874"/>
                </a:cubicBezTo>
                <a:cubicBezTo>
                  <a:pt x="1206673" y="868471"/>
                  <a:pt x="1196724" y="835428"/>
                  <a:pt x="1189972" y="801666"/>
                </a:cubicBezTo>
                <a:cubicBezTo>
                  <a:pt x="1179539" y="749499"/>
                  <a:pt x="1178188" y="737579"/>
                  <a:pt x="1164920" y="688931"/>
                </a:cubicBezTo>
                <a:cubicBezTo>
                  <a:pt x="1156922" y="659605"/>
                  <a:pt x="1154424" y="627934"/>
                  <a:pt x="1139868" y="601249"/>
                </a:cubicBezTo>
                <a:cubicBezTo>
                  <a:pt x="1126511" y="576762"/>
                  <a:pt x="1045214" y="515505"/>
                  <a:pt x="1027134" y="501041"/>
                </a:cubicBezTo>
                <a:cubicBezTo>
                  <a:pt x="997758" y="383538"/>
                  <a:pt x="1038944" y="527613"/>
                  <a:pt x="977030" y="388307"/>
                </a:cubicBezTo>
                <a:cubicBezTo>
                  <a:pt x="970038" y="372575"/>
                  <a:pt x="969233" y="354756"/>
                  <a:pt x="964504" y="338203"/>
                </a:cubicBezTo>
                <a:cubicBezTo>
                  <a:pt x="960877" y="325507"/>
                  <a:pt x="955605" y="313321"/>
                  <a:pt x="951978" y="300625"/>
                </a:cubicBezTo>
                <a:cubicBezTo>
                  <a:pt x="947249" y="284072"/>
                  <a:pt x="947151" y="265918"/>
                  <a:pt x="939452" y="250520"/>
                </a:cubicBezTo>
                <a:cubicBezTo>
                  <a:pt x="925987" y="223590"/>
                  <a:pt x="898869" y="203928"/>
                  <a:pt x="889348" y="175364"/>
                </a:cubicBezTo>
                <a:cubicBezTo>
                  <a:pt x="885173" y="162838"/>
                  <a:pt x="880449" y="150482"/>
                  <a:pt x="876822" y="137786"/>
                </a:cubicBezTo>
                <a:cubicBezTo>
                  <a:pt x="872093" y="121233"/>
                  <a:pt x="871995" y="103080"/>
                  <a:pt x="864296" y="87682"/>
                </a:cubicBezTo>
                <a:cubicBezTo>
                  <a:pt x="856529" y="72149"/>
                  <a:pt x="813464" y="43478"/>
                  <a:pt x="801665" y="37578"/>
                </a:cubicBezTo>
                <a:cubicBezTo>
                  <a:pt x="789855" y="31673"/>
                  <a:pt x="775897" y="30957"/>
                  <a:pt x="764087" y="25052"/>
                </a:cubicBezTo>
                <a:cubicBezTo>
                  <a:pt x="750622" y="18319"/>
                  <a:pt x="726509" y="0"/>
                  <a:pt x="726509" y="0"/>
                </a:cubicBezTo>
              </a:path>
            </a:pathLst>
          </a:cu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34200" y="4248150"/>
            <a:ext cx="533400" cy="17145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20000" y="3594970"/>
            <a:ext cx="76199" cy="71033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81800" y="3480670"/>
            <a:ext cx="762000" cy="86273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38800" y="4724400"/>
            <a:ext cx="1726504" cy="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18757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43434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Marine Food Web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8100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energy can also go to </a:t>
            </a:r>
            <a:r>
              <a:rPr lang="en-US" sz="2800" dirty="0"/>
              <a:t>the </a:t>
            </a:r>
            <a:r>
              <a:rPr lang="en-US" sz="2800" dirty="0" smtClean="0"/>
              <a:t>blue crab because they eat the mullets, shrimp, and mollusks.</a:t>
            </a:r>
          </a:p>
          <a:p>
            <a:pPr eaLnBrk="1" hangingPunct="1"/>
            <a:r>
              <a:rPr lang="en-US" sz="2800" dirty="0" smtClean="0"/>
              <a:t>Show the energy transfer to those organisms</a:t>
            </a: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Where will the energy go to next?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50863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257800" y="5524500"/>
            <a:ext cx="838200" cy="1143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562601" y="4800600"/>
            <a:ext cx="685799" cy="3429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540152" y="4419600"/>
            <a:ext cx="13048" cy="6096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934200" y="4800600"/>
            <a:ext cx="533400" cy="4191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139836" y="3594970"/>
            <a:ext cx="1470764" cy="2141951"/>
          </a:xfrm>
          <a:custGeom>
            <a:avLst/>
            <a:gdLst>
              <a:gd name="connsiteX0" fmla="*/ 0 w 1265128"/>
              <a:gd name="connsiteY0" fmla="*/ 2016690 h 2141951"/>
              <a:gd name="connsiteX1" fmla="*/ 62630 w 1265128"/>
              <a:gd name="connsiteY1" fmla="*/ 2004164 h 2141951"/>
              <a:gd name="connsiteX2" fmla="*/ 100208 w 1265128"/>
              <a:gd name="connsiteY2" fmla="*/ 2041742 h 2141951"/>
              <a:gd name="connsiteX3" fmla="*/ 137786 w 1265128"/>
              <a:gd name="connsiteY3" fmla="*/ 2066794 h 2141951"/>
              <a:gd name="connsiteX4" fmla="*/ 250520 w 1265128"/>
              <a:gd name="connsiteY4" fmla="*/ 2091846 h 2141951"/>
              <a:gd name="connsiteX5" fmla="*/ 325676 w 1265128"/>
              <a:gd name="connsiteY5" fmla="*/ 2104372 h 2141951"/>
              <a:gd name="connsiteX6" fmla="*/ 375780 w 1265128"/>
              <a:gd name="connsiteY6" fmla="*/ 2116898 h 2141951"/>
              <a:gd name="connsiteX7" fmla="*/ 526093 w 1265128"/>
              <a:gd name="connsiteY7" fmla="*/ 2129425 h 2141951"/>
              <a:gd name="connsiteX8" fmla="*/ 588723 w 1265128"/>
              <a:gd name="connsiteY8" fmla="*/ 2141951 h 2141951"/>
              <a:gd name="connsiteX9" fmla="*/ 926926 w 1265128"/>
              <a:gd name="connsiteY9" fmla="*/ 2116898 h 2141951"/>
              <a:gd name="connsiteX10" fmla="*/ 1052186 w 1265128"/>
              <a:gd name="connsiteY10" fmla="*/ 2079320 h 2141951"/>
              <a:gd name="connsiteX11" fmla="*/ 1127342 w 1265128"/>
              <a:gd name="connsiteY11" fmla="*/ 2029216 h 2141951"/>
              <a:gd name="connsiteX12" fmla="*/ 1164920 w 1265128"/>
              <a:gd name="connsiteY12" fmla="*/ 2004164 h 2141951"/>
              <a:gd name="connsiteX13" fmla="*/ 1202498 w 1265128"/>
              <a:gd name="connsiteY13" fmla="*/ 1929008 h 2141951"/>
              <a:gd name="connsiteX14" fmla="*/ 1227550 w 1265128"/>
              <a:gd name="connsiteY14" fmla="*/ 1878904 h 2141951"/>
              <a:gd name="connsiteX15" fmla="*/ 1240076 w 1265128"/>
              <a:gd name="connsiteY15" fmla="*/ 1841326 h 2141951"/>
              <a:gd name="connsiteX16" fmla="*/ 1265128 w 1265128"/>
              <a:gd name="connsiteY16" fmla="*/ 1803748 h 2141951"/>
              <a:gd name="connsiteX17" fmla="*/ 1252602 w 1265128"/>
              <a:gd name="connsiteY17" fmla="*/ 1027134 h 2141951"/>
              <a:gd name="connsiteX18" fmla="*/ 1215024 w 1265128"/>
              <a:gd name="connsiteY18" fmla="*/ 901874 h 2141951"/>
              <a:gd name="connsiteX19" fmla="*/ 1189972 w 1265128"/>
              <a:gd name="connsiteY19" fmla="*/ 801666 h 2141951"/>
              <a:gd name="connsiteX20" fmla="*/ 1164920 w 1265128"/>
              <a:gd name="connsiteY20" fmla="*/ 688931 h 2141951"/>
              <a:gd name="connsiteX21" fmla="*/ 1139868 w 1265128"/>
              <a:gd name="connsiteY21" fmla="*/ 601249 h 2141951"/>
              <a:gd name="connsiteX22" fmla="*/ 1027134 w 1265128"/>
              <a:gd name="connsiteY22" fmla="*/ 501041 h 2141951"/>
              <a:gd name="connsiteX23" fmla="*/ 977030 w 1265128"/>
              <a:gd name="connsiteY23" fmla="*/ 388307 h 2141951"/>
              <a:gd name="connsiteX24" fmla="*/ 964504 w 1265128"/>
              <a:gd name="connsiteY24" fmla="*/ 338203 h 2141951"/>
              <a:gd name="connsiteX25" fmla="*/ 951978 w 1265128"/>
              <a:gd name="connsiteY25" fmla="*/ 300625 h 2141951"/>
              <a:gd name="connsiteX26" fmla="*/ 939452 w 1265128"/>
              <a:gd name="connsiteY26" fmla="*/ 250520 h 2141951"/>
              <a:gd name="connsiteX27" fmla="*/ 889348 w 1265128"/>
              <a:gd name="connsiteY27" fmla="*/ 175364 h 2141951"/>
              <a:gd name="connsiteX28" fmla="*/ 876822 w 1265128"/>
              <a:gd name="connsiteY28" fmla="*/ 137786 h 2141951"/>
              <a:gd name="connsiteX29" fmla="*/ 864296 w 1265128"/>
              <a:gd name="connsiteY29" fmla="*/ 87682 h 2141951"/>
              <a:gd name="connsiteX30" fmla="*/ 801665 w 1265128"/>
              <a:gd name="connsiteY30" fmla="*/ 37578 h 2141951"/>
              <a:gd name="connsiteX31" fmla="*/ 764087 w 1265128"/>
              <a:gd name="connsiteY31" fmla="*/ 25052 h 2141951"/>
              <a:gd name="connsiteX32" fmla="*/ 726509 w 1265128"/>
              <a:gd name="connsiteY32" fmla="*/ 0 h 214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65128" h="2141951">
                <a:moveTo>
                  <a:pt x="0" y="2016690"/>
                </a:moveTo>
                <a:cubicBezTo>
                  <a:pt x="20877" y="2012515"/>
                  <a:pt x="41976" y="1999000"/>
                  <a:pt x="62630" y="2004164"/>
                </a:cubicBezTo>
                <a:cubicBezTo>
                  <a:pt x="79816" y="2008460"/>
                  <a:pt x="86599" y="2030401"/>
                  <a:pt x="100208" y="2041742"/>
                </a:cubicBezTo>
                <a:cubicBezTo>
                  <a:pt x="111773" y="2051380"/>
                  <a:pt x="123949" y="2060864"/>
                  <a:pt x="137786" y="2066794"/>
                </a:cubicBezTo>
                <a:cubicBezTo>
                  <a:pt x="152600" y="2073143"/>
                  <a:pt x="240195" y="2089969"/>
                  <a:pt x="250520" y="2091846"/>
                </a:cubicBezTo>
                <a:cubicBezTo>
                  <a:pt x="275508" y="2096389"/>
                  <a:pt x="300772" y="2099391"/>
                  <a:pt x="325676" y="2104372"/>
                </a:cubicBezTo>
                <a:cubicBezTo>
                  <a:pt x="342557" y="2107748"/>
                  <a:pt x="358698" y="2114763"/>
                  <a:pt x="375780" y="2116898"/>
                </a:cubicBezTo>
                <a:cubicBezTo>
                  <a:pt x="425670" y="2123134"/>
                  <a:pt x="475989" y="2125249"/>
                  <a:pt x="526093" y="2129425"/>
                </a:cubicBezTo>
                <a:cubicBezTo>
                  <a:pt x="546970" y="2133600"/>
                  <a:pt x="567433" y="2141951"/>
                  <a:pt x="588723" y="2141951"/>
                </a:cubicBezTo>
                <a:cubicBezTo>
                  <a:pt x="636348" y="2141951"/>
                  <a:pt x="866597" y="2121926"/>
                  <a:pt x="926926" y="2116898"/>
                </a:cubicBezTo>
                <a:cubicBezTo>
                  <a:pt x="954934" y="2109896"/>
                  <a:pt x="1033888" y="2091518"/>
                  <a:pt x="1052186" y="2079320"/>
                </a:cubicBezTo>
                <a:lnTo>
                  <a:pt x="1127342" y="2029216"/>
                </a:lnTo>
                <a:lnTo>
                  <a:pt x="1164920" y="2004164"/>
                </a:lnTo>
                <a:cubicBezTo>
                  <a:pt x="1213064" y="1931948"/>
                  <a:pt x="1171382" y="2001612"/>
                  <a:pt x="1202498" y="1929008"/>
                </a:cubicBezTo>
                <a:cubicBezTo>
                  <a:pt x="1209854" y="1911845"/>
                  <a:pt x="1220194" y="1896067"/>
                  <a:pt x="1227550" y="1878904"/>
                </a:cubicBezTo>
                <a:cubicBezTo>
                  <a:pt x="1232751" y="1866768"/>
                  <a:pt x="1234171" y="1853136"/>
                  <a:pt x="1240076" y="1841326"/>
                </a:cubicBezTo>
                <a:cubicBezTo>
                  <a:pt x="1246809" y="1827861"/>
                  <a:pt x="1256777" y="1816274"/>
                  <a:pt x="1265128" y="1803748"/>
                </a:cubicBezTo>
                <a:cubicBezTo>
                  <a:pt x="1260953" y="1544877"/>
                  <a:pt x="1260444" y="1285920"/>
                  <a:pt x="1252602" y="1027134"/>
                </a:cubicBezTo>
                <a:cubicBezTo>
                  <a:pt x="1251916" y="1004511"/>
                  <a:pt x="1217533" y="911911"/>
                  <a:pt x="1215024" y="901874"/>
                </a:cubicBezTo>
                <a:cubicBezTo>
                  <a:pt x="1206673" y="868471"/>
                  <a:pt x="1196724" y="835428"/>
                  <a:pt x="1189972" y="801666"/>
                </a:cubicBezTo>
                <a:cubicBezTo>
                  <a:pt x="1179539" y="749499"/>
                  <a:pt x="1178188" y="737579"/>
                  <a:pt x="1164920" y="688931"/>
                </a:cubicBezTo>
                <a:cubicBezTo>
                  <a:pt x="1156922" y="659605"/>
                  <a:pt x="1154424" y="627934"/>
                  <a:pt x="1139868" y="601249"/>
                </a:cubicBezTo>
                <a:cubicBezTo>
                  <a:pt x="1126511" y="576762"/>
                  <a:pt x="1045214" y="515505"/>
                  <a:pt x="1027134" y="501041"/>
                </a:cubicBezTo>
                <a:cubicBezTo>
                  <a:pt x="997758" y="383538"/>
                  <a:pt x="1038944" y="527613"/>
                  <a:pt x="977030" y="388307"/>
                </a:cubicBezTo>
                <a:cubicBezTo>
                  <a:pt x="970038" y="372575"/>
                  <a:pt x="969233" y="354756"/>
                  <a:pt x="964504" y="338203"/>
                </a:cubicBezTo>
                <a:cubicBezTo>
                  <a:pt x="960877" y="325507"/>
                  <a:pt x="955605" y="313321"/>
                  <a:pt x="951978" y="300625"/>
                </a:cubicBezTo>
                <a:cubicBezTo>
                  <a:pt x="947249" y="284072"/>
                  <a:pt x="947151" y="265918"/>
                  <a:pt x="939452" y="250520"/>
                </a:cubicBezTo>
                <a:cubicBezTo>
                  <a:pt x="925987" y="223590"/>
                  <a:pt x="898869" y="203928"/>
                  <a:pt x="889348" y="175364"/>
                </a:cubicBezTo>
                <a:cubicBezTo>
                  <a:pt x="885173" y="162838"/>
                  <a:pt x="880449" y="150482"/>
                  <a:pt x="876822" y="137786"/>
                </a:cubicBezTo>
                <a:cubicBezTo>
                  <a:pt x="872093" y="121233"/>
                  <a:pt x="871995" y="103080"/>
                  <a:pt x="864296" y="87682"/>
                </a:cubicBezTo>
                <a:cubicBezTo>
                  <a:pt x="856529" y="72149"/>
                  <a:pt x="813464" y="43478"/>
                  <a:pt x="801665" y="37578"/>
                </a:cubicBezTo>
                <a:cubicBezTo>
                  <a:pt x="789855" y="31673"/>
                  <a:pt x="775897" y="30957"/>
                  <a:pt x="764087" y="25052"/>
                </a:cubicBezTo>
                <a:cubicBezTo>
                  <a:pt x="750622" y="18319"/>
                  <a:pt x="726509" y="0"/>
                  <a:pt x="726509" y="0"/>
                </a:cubicBezTo>
              </a:path>
            </a:pathLst>
          </a:cu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34200" y="4248150"/>
            <a:ext cx="533400" cy="17145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20000" y="3594970"/>
            <a:ext cx="76199" cy="71033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81800" y="3480670"/>
            <a:ext cx="762000" cy="86273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38800" y="4724400"/>
            <a:ext cx="1726504" cy="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34000" y="3356769"/>
            <a:ext cx="876300" cy="986631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53200" y="3480670"/>
            <a:ext cx="0" cy="29123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58000" y="3173054"/>
            <a:ext cx="262525" cy="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312764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43434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Marine Food Web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8100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energy can also go </a:t>
            </a:r>
            <a:r>
              <a:rPr lang="en-US" sz="2800" dirty="0"/>
              <a:t>next to the </a:t>
            </a:r>
            <a:r>
              <a:rPr lang="en-US" sz="2800" dirty="0" smtClean="0"/>
              <a:t>heron, red snapper, and grouper because they eat the mullets, shrimp, and mollusks.</a:t>
            </a:r>
          </a:p>
          <a:p>
            <a:pPr eaLnBrk="1" hangingPunct="1"/>
            <a:r>
              <a:rPr lang="en-US" sz="2800" dirty="0" smtClean="0"/>
              <a:t>Show the energy transfer to those organisms</a:t>
            </a:r>
          </a:p>
          <a:p>
            <a:pPr eaLnBrk="1" hangingPunct="1"/>
            <a:r>
              <a:rPr lang="en-US" sz="2800" dirty="0" smtClean="0">
                <a:solidFill>
                  <a:srgbClr val="C00000"/>
                </a:solidFill>
              </a:rPr>
              <a:t>Where can the energy go to next?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50863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257800" y="5524500"/>
            <a:ext cx="838200" cy="1143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562601" y="4800600"/>
            <a:ext cx="685799" cy="3429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540152" y="4419600"/>
            <a:ext cx="13048" cy="6096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934200" y="4800600"/>
            <a:ext cx="533400" cy="4191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139836" y="3594970"/>
            <a:ext cx="1470764" cy="2141951"/>
          </a:xfrm>
          <a:custGeom>
            <a:avLst/>
            <a:gdLst>
              <a:gd name="connsiteX0" fmla="*/ 0 w 1265128"/>
              <a:gd name="connsiteY0" fmla="*/ 2016690 h 2141951"/>
              <a:gd name="connsiteX1" fmla="*/ 62630 w 1265128"/>
              <a:gd name="connsiteY1" fmla="*/ 2004164 h 2141951"/>
              <a:gd name="connsiteX2" fmla="*/ 100208 w 1265128"/>
              <a:gd name="connsiteY2" fmla="*/ 2041742 h 2141951"/>
              <a:gd name="connsiteX3" fmla="*/ 137786 w 1265128"/>
              <a:gd name="connsiteY3" fmla="*/ 2066794 h 2141951"/>
              <a:gd name="connsiteX4" fmla="*/ 250520 w 1265128"/>
              <a:gd name="connsiteY4" fmla="*/ 2091846 h 2141951"/>
              <a:gd name="connsiteX5" fmla="*/ 325676 w 1265128"/>
              <a:gd name="connsiteY5" fmla="*/ 2104372 h 2141951"/>
              <a:gd name="connsiteX6" fmla="*/ 375780 w 1265128"/>
              <a:gd name="connsiteY6" fmla="*/ 2116898 h 2141951"/>
              <a:gd name="connsiteX7" fmla="*/ 526093 w 1265128"/>
              <a:gd name="connsiteY7" fmla="*/ 2129425 h 2141951"/>
              <a:gd name="connsiteX8" fmla="*/ 588723 w 1265128"/>
              <a:gd name="connsiteY8" fmla="*/ 2141951 h 2141951"/>
              <a:gd name="connsiteX9" fmla="*/ 926926 w 1265128"/>
              <a:gd name="connsiteY9" fmla="*/ 2116898 h 2141951"/>
              <a:gd name="connsiteX10" fmla="*/ 1052186 w 1265128"/>
              <a:gd name="connsiteY10" fmla="*/ 2079320 h 2141951"/>
              <a:gd name="connsiteX11" fmla="*/ 1127342 w 1265128"/>
              <a:gd name="connsiteY11" fmla="*/ 2029216 h 2141951"/>
              <a:gd name="connsiteX12" fmla="*/ 1164920 w 1265128"/>
              <a:gd name="connsiteY12" fmla="*/ 2004164 h 2141951"/>
              <a:gd name="connsiteX13" fmla="*/ 1202498 w 1265128"/>
              <a:gd name="connsiteY13" fmla="*/ 1929008 h 2141951"/>
              <a:gd name="connsiteX14" fmla="*/ 1227550 w 1265128"/>
              <a:gd name="connsiteY14" fmla="*/ 1878904 h 2141951"/>
              <a:gd name="connsiteX15" fmla="*/ 1240076 w 1265128"/>
              <a:gd name="connsiteY15" fmla="*/ 1841326 h 2141951"/>
              <a:gd name="connsiteX16" fmla="*/ 1265128 w 1265128"/>
              <a:gd name="connsiteY16" fmla="*/ 1803748 h 2141951"/>
              <a:gd name="connsiteX17" fmla="*/ 1252602 w 1265128"/>
              <a:gd name="connsiteY17" fmla="*/ 1027134 h 2141951"/>
              <a:gd name="connsiteX18" fmla="*/ 1215024 w 1265128"/>
              <a:gd name="connsiteY18" fmla="*/ 901874 h 2141951"/>
              <a:gd name="connsiteX19" fmla="*/ 1189972 w 1265128"/>
              <a:gd name="connsiteY19" fmla="*/ 801666 h 2141951"/>
              <a:gd name="connsiteX20" fmla="*/ 1164920 w 1265128"/>
              <a:gd name="connsiteY20" fmla="*/ 688931 h 2141951"/>
              <a:gd name="connsiteX21" fmla="*/ 1139868 w 1265128"/>
              <a:gd name="connsiteY21" fmla="*/ 601249 h 2141951"/>
              <a:gd name="connsiteX22" fmla="*/ 1027134 w 1265128"/>
              <a:gd name="connsiteY22" fmla="*/ 501041 h 2141951"/>
              <a:gd name="connsiteX23" fmla="*/ 977030 w 1265128"/>
              <a:gd name="connsiteY23" fmla="*/ 388307 h 2141951"/>
              <a:gd name="connsiteX24" fmla="*/ 964504 w 1265128"/>
              <a:gd name="connsiteY24" fmla="*/ 338203 h 2141951"/>
              <a:gd name="connsiteX25" fmla="*/ 951978 w 1265128"/>
              <a:gd name="connsiteY25" fmla="*/ 300625 h 2141951"/>
              <a:gd name="connsiteX26" fmla="*/ 939452 w 1265128"/>
              <a:gd name="connsiteY26" fmla="*/ 250520 h 2141951"/>
              <a:gd name="connsiteX27" fmla="*/ 889348 w 1265128"/>
              <a:gd name="connsiteY27" fmla="*/ 175364 h 2141951"/>
              <a:gd name="connsiteX28" fmla="*/ 876822 w 1265128"/>
              <a:gd name="connsiteY28" fmla="*/ 137786 h 2141951"/>
              <a:gd name="connsiteX29" fmla="*/ 864296 w 1265128"/>
              <a:gd name="connsiteY29" fmla="*/ 87682 h 2141951"/>
              <a:gd name="connsiteX30" fmla="*/ 801665 w 1265128"/>
              <a:gd name="connsiteY30" fmla="*/ 37578 h 2141951"/>
              <a:gd name="connsiteX31" fmla="*/ 764087 w 1265128"/>
              <a:gd name="connsiteY31" fmla="*/ 25052 h 2141951"/>
              <a:gd name="connsiteX32" fmla="*/ 726509 w 1265128"/>
              <a:gd name="connsiteY32" fmla="*/ 0 h 214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65128" h="2141951">
                <a:moveTo>
                  <a:pt x="0" y="2016690"/>
                </a:moveTo>
                <a:cubicBezTo>
                  <a:pt x="20877" y="2012515"/>
                  <a:pt x="41976" y="1999000"/>
                  <a:pt x="62630" y="2004164"/>
                </a:cubicBezTo>
                <a:cubicBezTo>
                  <a:pt x="79816" y="2008460"/>
                  <a:pt x="86599" y="2030401"/>
                  <a:pt x="100208" y="2041742"/>
                </a:cubicBezTo>
                <a:cubicBezTo>
                  <a:pt x="111773" y="2051380"/>
                  <a:pt x="123949" y="2060864"/>
                  <a:pt x="137786" y="2066794"/>
                </a:cubicBezTo>
                <a:cubicBezTo>
                  <a:pt x="152600" y="2073143"/>
                  <a:pt x="240195" y="2089969"/>
                  <a:pt x="250520" y="2091846"/>
                </a:cubicBezTo>
                <a:cubicBezTo>
                  <a:pt x="275508" y="2096389"/>
                  <a:pt x="300772" y="2099391"/>
                  <a:pt x="325676" y="2104372"/>
                </a:cubicBezTo>
                <a:cubicBezTo>
                  <a:pt x="342557" y="2107748"/>
                  <a:pt x="358698" y="2114763"/>
                  <a:pt x="375780" y="2116898"/>
                </a:cubicBezTo>
                <a:cubicBezTo>
                  <a:pt x="425670" y="2123134"/>
                  <a:pt x="475989" y="2125249"/>
                  <a:pt x="526093" y="2129425"/>
                </a:cubicBezTo>
                <a:cubicBezTo>
                  <a:pt x="546970" y="2133600"/>
                  <a:pt x="567433" y="2141951"/>
                  <a:pt x="588723" y="2141951"/>
                </a:cubicBezTo>
                <a:cubicBezTo>
                  <a:pt x="636348" y="2141951"/>
                  <a:pt x="866597" y="2121926"/>
                  <a:pt x="926926" y="2116898"/>
                </a:cubicBezTo>
                <a:cubicBezTo>
                  <a:pt x="954934" y="2109896"/>
                  <a:pt x="1033888" y="2091518"/>
                  <a:pt x="1052186" y="2079320"/>
                </a:cubicBezTo>
                <a:lnTo>
                  <a:pt x="1127342" y="2029216"/>
                </a:lnTo>
                <a:lnTo>
                  <a:pt x="1164920" y="2004164"/>
                </a:lnTo>
                <a:cubicBezTo>
                  <a:pt x="1213064" y="1931948"/>
                  <a:pt x="1171382" y="2001612"/>
                  <a:pt x="1202498" y="1929008"/>
                </a:cubicBezTo>
                <a:cubicBezTo>
                  <a:pt x="1209854" y="1911845"/>
                  <a:pt x="1220194" y="1896067"/>
                  <a:pt x="1227550" y="1878904"/>
                </a:cubicBezTo>
                <a:cubicBezTo>
                  <a:pt x="1232751" y="1866768"/>
                  <a:pt x="1234171" y="1853136"/>
                  <a:pt x="1240076" y="1841326"/>
                </a:cubicBezTo>
                <a:cubicBezTo>
                  <a:pt x="1246809" y="1827861"/>
                  <a:pt x="1256777" y="1816274"/>
                  <a:pt x="1265128" y="1803748"/>
                </a:cubicBezTo>
                <a:cubicBezTo>
                  <a:pt x="1260953" y="1544877"/>
                  <a:pt x="1260444" y="1285920"/>
                  <a:pt x="1252602" y="1027134"/>
                </a:cubicBezTo>
                <a:cubicBezTo>
                  <a:pt x="1251916" y="1004511"/>
                  <a:pt x="1217533" y="911911"/>
                  <a:pt x="1215024" y="901874"/>
                </a:cubicBezTo>
                <a:cubicBezTo>
                  <a:pt x="1206673" y="868471"/>
                  <a:pt x="1196724" y="835428"/>
                  <a:pt x="1189972" y="801666"/>
                </a:cubicBezTo>
                <a:cubicBezTo>
                  <a:pt x="1179539" y="749499"/>
                  <a:pt x="1178188" y="737579"/>
                  <a:pt x="1164920" y="688931"/>
                </a:cubicBezTo>
                <a:cubicBezTo>
                  <a:pt x="1156922" y="659605"/>
                  <a:pt x="1154424" y="627934"/>
                  <a:pt x="1139868" y="601249"/>
                </a:cubicBezTo>
                <a:cubicBezTo>
                  <a:pt x="1126511" y="576762"/>
                  <a:pt x="1045214" y="515505"/>
                  <a:pt x="1027134" y="501041"/>
                </a:cubicBezTo>
                <a:cubicBezTo>
                  <a:pt x="997758" y="383538"/>
                  <a:pt x="1038944" y="527613"/>
                  <a:pt x="977030" y="388307"/>
                </a:cubicBezTo>
                <a:cubicBezTo>
                  <a:pt x="970038" y="372575"/>
                  <a:pt x="969233" y="354756"/>
                  <a:pt x="964504" y="338203"/>
                </a:cubicBezTo>
                <a:cubicBezTo>
                  <a:pt x="960877" y="325507"/>
                  <a:pt x="955605" y="313321"/>
                  <a:pt x="951978" y="300625"/>
                </a:cubicBezTo>
                <a:cubicBezTo>
                  <a:pt x="947249" y="284072"/>
                  <a:pt x="947151" y="265918"/>
                  <a:pt x="939452" y="250520"/>
                </a:cubicBezTo>
                <a:cubicBezTo>
                  <a:pt x="925987" y="223590"/>
                  <a:pt x="898869" y="203928"/>
                  <a:pt x="889348" y="175364"/>
                </a:cubicBezTo>
                <a:cubicBezTo>
                  <a:pt x="885173" y="162838"/>
                  <a:pt x="880449" y="150482"/>
                  <a:pt x="876822" y="137786"/>
                </a:cubicBezTo>
                <a:cubicBezTo>
                  <a:pt x="872093" y="121233"/>
                  <a:pt x="871995" y="103080"/>
                  <a:pt x="864296" y="87682"/>
                </a:cubicBezTo>
                <a:cubicBezTo>
                  <a:pt x="856529" y="72149"/>
                  <a:pt x="813464" y="43478"/>
                  <a:pt x="801665" y="37578"/>
                </a:cubicBezTo>
                <a:cubicBezTo>
                  <a:pt x="789855" y="31673"/>
                  <a:pt x="775897" y="30957"/>
                  <a:pt x="764087" y="25052"/>
                </a:cubicBezTo>
                <a:cubicBezTo>
                  <a:pt x="750622" y="18319"/>
                  <a:pt x="726509" y="0"/>
                  <a:pt x="726509" y="0"/>
                </a:cubicBezTo>
              </a:path>
            </a:pathLst>
          </a:cu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34200" y="4248150"/>
            <a:ext cx="533400" cy="17145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20000" y="3594970"/>
            <a:ext cx="76199" cy="71033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81800" y="3480670"/>
            <a:ext cx="762000" cy="86273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38800" y="4724400"/>
            <a:ext cx="1726504" cy="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34000" y="3356769"/>
            <a:ext cx="876300" cy="986631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53200" y="3480670"/>
            <a:ext cx="0" cy="29123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562602" y="2667000"/>
            <a:ext cx="685798" cy="1283135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0477859">
            <a:off x="4513331" y="1531153"/>
            <a:ext cx="609600" cy="2911319"/>
          </a:xfrm>
          <a:prstGeom prst="arc">
            <a:avLst>
              <a:gd name="adj1" fmla="val 16200000"/>
              <a:gd name="adj2" fmla="val 5152845"/>
            </a:avLst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9155178">
            <a:off x="5238570" y="1441520"/>
            <a:ext cx="609600" cy="2911319"/>
          </a:xfrm>
          <a:prstGeom prst="arc">
            <a:avLst>
              <a:gd name="adj1" fmla="val 16294372"/>
              <a:gd name="adj2" fmla="val 5152503"/>
            </a:avLst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858000" y="3173054"/>
            <a:ext cx="262525" cy="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620001" y="2438400"/>
            <a:ext cx="152399" cy="368736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815101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4343400" cy="11430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Marine Food Web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38100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Finally the energy goes to </a:t>
            </a:r>
            <a:r>
              <a:rPr lang="en-US" sz="2800" dirty="0"/>
              <a:t>the </a:t>
            </a:r>
            <a:r>
              <a:rPr lang="en-US" sz="2800" dirty="0" smtClean="0"/>
              <a:t>shark because they eat grouper and red snapper.</a:t>
            </a:r>
          </a:p>
          <a:p>
            <a:pPr eaLnBrk="1" hangingPunct="1"/>
            <a:r>
              <a:rPr lang="en-US" sz="2800" dirty="0" smtClean="0"/>
              <a:t>Show the energy transfer to those organisms</a:t>
            </a:r>
          </a:p>
          <a:p>
            <a:pPr eaLnBrk="1" hangingPunct="1"/>
            <a:r>
              <a:rPr lang="en-US" sz="2800" dirty="0" smtClean="0"/>
              <a:t>Now you have a complete food web!!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1000"/>
            <a:ext cx="508635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257800" y="5524500"/>
            <a:ext cx="838200" cy="1143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562601" y="4800600"/>
            <a:ext cx="685799" cy="3429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540152" y="4419600"/>
            <a:ext cx="13048" cy="6096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934200" y="4800600"/>
            <a:ext cx="533400" cy="4191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139836" y="3594970"/>
            <a:ext cx="1470764" cy="2141951"/>
          </a:xfrm>
          <a:custGeom>
            <a:avLst/>
            <a:gdLst>
              <a:gd name="connsiteX0" fmla="*/ 0 w 1265128"/>
              <a:gd name="connsiteY0" fmla="*/ 2016690 h 2141951"/>
              <a:gd name="connsiteX1" fmla="*/ 62630 w 1265128"/>
              <a:gd name="connsiteY1" fmla="*/ 2004164 h 2141951"/>
              <a:gd name="connsiteX2" fmla="*/ 100208 w 1265128"/>
              <a:gd name="connsiteY2" fmla="*/ 2041742 h 2141951"/>
              <a:gd name="connsiteX3" fmla="*/ 137786 w 1265128"/>
              <a:gd name="connsiteY3" fmla="*/ 2066794 h 2141951"/>
              <a:gd name="connsiteX4" fmla="*/ 250520 w 1265128"/>
              <a:gd name="connsiteY4" fmla="*/ 2091846 h 2141951"/>
              <a:gd name="connsiteX5" fmla="*/ 325676 w 1265128"/>
              <a:gd name="connsiteY5" fmla="*/ 2104372 h 2141951"/>
              <a:gd name="connsiteX6" fmla="*/ 375780 w 1265128"/>
              <a:gd name="connsiteY6" fmla="*/ 2116898 h 2141951"/>
              <a:gd name="connsiteX7" fmla="*/ 526093 w 1265128"/>
              <a:gd name="connsiteY7" fmla="*/ 2129425 h 2141951"/>
              <a:gd name="connsiteX8" fmla="*/ 588723 w 1265128"/>
              <a:gd name="connsiteY8" fmla="*/ 2141951 h 2141951"/>
              <a:gd name="connsiteX9" fmla="*/ 926926 w 1265128"/>
              <a:gd name="connsiteY9" fmla="*/ 2116898 h 2141951"/>
              <a:gd name="connsiteX10" fmla="*/ 1052186 w 1265128"/>
              <a:gd name="connsiteY10" fmla="*/ 2079320 h 2141951"/>
              <a:gd name="connsiteX11" fmla="*/ 1127342 w 1265128"/>
              <a:gd name="connsiteY11" fmla="*/ 2029216 h 2141951"/>
              <a:gd name="connsiteX12" fmla="*/ 1164920 w 1265128"/>
              <a:gd name="connsiteY12" fmla="*/ 2004164 h 2141951"/>
              <a:gd name="connsiteX13" fmla="*/ 1202498 w 1265128"/>
              <a:gd name="connsiteY13" fmla="*/ 1929008 h 2141951"/>
              <a:gd name="connsiteX14" fmla="*/ 1227550 w 1265128"/>
              <a:gd name="connsiteY14" fmla="*/ 1878904 h 2141951"/>
              <a:gd name="connsiteX15" fmla="*/ 1240076 w 1265128"/>
              <a:gd name="connsiteY15" fmla="*/ 1841326 h 2141951"/>
              <a:gd name="connsiteX16" fmla="*/ 1265128 w 1265128"/>
              <a:gd name="connsiteY16" fmla="*/ 1803748 h 2141951"/>
              <a:gd name="connsiteX17" fmla="*/ 1252602 w 1265128"/>
              <a:gd name="connsiteY17" fmla="*/ 1027134 h 2141951"/>
              <a:gd name="connsiteX18" fmla="*/ 1215024 w 1265128"/>
              <a:gd name="connsiteY18" fmla="*/ 901874 h 2141951"/>
              <a:gd name="connsiteX19" fmla="*/ 1189972 w 1265128"/>
              <a:gd name="connsiteY19" fmla="*/ 801666 h 2141951"/>
              <a:gd name="connsiteX20" fmla="*/ 1164920 w 1265128"/>
              <a:gd name="connsiteY20" fmla="*/ 688931 h 2141951"/>
              <a:gd name="connsiteX21" fmla="*/ 1139868 w 1265128"/>
              <a:gd name="connsiteY21" fmla="*/ 601249 h 2141951"/>
              <a:gd name="connsiteX22" fmla="*/ 1027134 w 1265128"/>
              <a:gd name="connsiteY22" fmla="*/ 501041 h 2141951"/>
              <a:gd name="connsiteX23" fmla="*/ 977030 w 1265128"/>
              <a:gd name="connsiteY23" fmla="*/ 388307 h 2141951"/>
              <a:gd name="connsiteX24" fmla="*/ 964504 w 1265128"/>
              <a:gd name="connsiteY24" fmla="*/ 338203 h 2141951"/>
              <a:gd name="connsiteX25" fmla="*/ 951978 w 1265128"/>
              <a:gd name="connsiteY25" fmla="*/ 300625 h 2141951"/>
              <a:gd name="connsiteX26" fmla="*/ 939452 w 1265128"/>
              <a:gd name="connsiteY26" fmla="*/ 250520 h 2141951"/>
              <a:gd name="connsiteX27" fmla="*/ 889348 w 1265128"/>
              <a:gd name="connsiteY27" fmla="*/ 175364 h 2141951"/>
              <a:gd name="connsiteX28" fmla="*/ 876822 w 1265128"/>
              <a:gd name="connsiteY28" fmla="*/ 137786 h 2141951"/>
              <a:gd name="connsiteX29" fmla="*/ 864296 w 1265128"/>
              <a:gd name="connsiteY29" fmla="*/ 87682 h 2141951"/>
              <a:gd name="connsiteX30" fmla="*/ 801665 w 1265128"/>
              <a:gd name="connsiteY30" fmla="*/ 37578 h 2141951"/>
              <a:gd name="connsiteX31" fmla="*/ 764087 w 1265128"/>
              <a:gd name="connsiteY31" fmla="*/ 25052 h 2141951"/>
              <a:gd name="connsiteX32" fmla="*/ 726509 w 1265128"/>
              <a:gd name="connsiteY32" fmla="*/ 0 h 214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65128" h="2141951">
                <a:moveTo>
                  <a:pt x="0" y="2016690"/>
                </a:moveTo>
                <a:cubicBezTo>
                  <a:pt x="20877" y="2012515"/>
                  <a:pt x="41976" y="1999000"/>
                  <a:pt x="62630" y="2004164"/>
                </a:cubicBezTo>
                <a:cubicBezTo>
                  <a:pt x="79816" y="2008460"/>
                  <a:pt x="86599" y="2030401"/>
                  <a:pt x="100208" y="2041742"/>
                </a:cubicBezTo>
                <a:cubicBezTo>
                  <a:pt x="111773" y="2051380"/>
                  <a:pt x="123949" y="2060864"/>
                  <a:pt x="137786" y="2066794"/>
                </a:cubicBezTo>
                <a:cubicBezTo>
                  <a:pt x="152600" y="2073143"/>
                  <a:pt x="240195" y="2089969"/>
                  <a:pt x="250520" y="2091846"/>
                </a:cubicBezTo>
                <a:cubicBezTo>
                  <a:pt x="275508" y="2096389"/>
                  <a:pt x="300772" y="2099391"/>
                  <a:pt x="325676" y="2104372"/>
                </a:cubicBezTo>
                <a:cubicBezTo>
                  <a:pt x="342557" y="2107748"/>
                  <a:pt x="358698" y="2114763"/>
                  <a:pt x="375780" y="2116898"/>
                </a:cubicBezTo>
                <a:cubicBezTo>
                  <a:pt x="425670" y="2123134"/>
                  <a:pt x="475989" y="2125249"/>
                  <a:pt x="526093" y="2129425"/>
                </a:cubicBezTo>
                <a:cubicBezTo>
                  <a:pt x="546970" y="2133600"/>
                  <a:pt x="567433" y="2141951"/>
                  <a:pt x="588723" y="2141951"/>
                </a:cubicBezTo>
                <a:cubicBezTo>
                  <a:pt x="636348" y="2141951"/>
                  <a:pt x="866597" y="2121926"/>
                  <a:pt x="926926" y="2116898"/>
                </a:cubicBezTo>
                <a:cubicBezTo>
                  <a:pt x="954934" y="2109896"/>
                  <a:pt x="1033888" y="2091518"/>
                  <a:pt x="1052186" y="2079320"/>
                </a:cubicBezTo>
                <a:lnTo>
                  <a:pt x="1127342" y="2029216"/>
                </a:lnTo>
                <a:lnTo>
                  <a:pt x="1164920" y="2004164"/>
                </a:lnTo>
                <a:cubicBezTo>
                  <a:pt x="1213064" y="1931948"/>
                  <a:pt x="1171382" y="2001612"/>
                  <a:pt x="1202498" y="1929008"/>
                </a:cubicBezTo>
                <a:cubicBezTo>
                  <a:pt x="1209854" y="1911845"/>
                  <a:pt x="1220194" y="1896067"/>
                  <a:pt x="1227550" y="1878904"/>
                </a:cubicBezTo>
                <a:cubicBezTo>
                  <a:pt x="1232751" y="1866768"/>
                  <a:pt x="1234171" y="1853136"/>
                  <a:pt x="1240076" y="1841326"/>
                </a:cubicBezTo>
                <a:cubicBezTo>
                  <a:pt x="1246809" y="1827861"/>
                  <a:pt x="1256777" y="1816274"/>
                  <a:pt x="1265128" y="1803748"/>
                </a:cubicBezTo>
                <a:cubicBezTo>
                  <a:pt x="1260953" y="1544877"/>
                  <a:pt x="1260444" y="1285920"/>
                  <a:pt x="1252602" y="1027134"/>
                </a:cubicBezTo>
                <a:cubicBezTo>
                  <a:pt x="1251916" y="1004511"/>
                  <a:pt x="1217533" y="911911"/>
                  <a:pt x="1215024" y="901874"/>
                </a:cubicBezTo>
                <a:cubicBezTo>
                  <a:pt x="1206673" y="868471"/>
                  <a:pt x="1196724" y="835428"/>
                  <a:pt x="1189972" y="801666"/>
                </a:cubicBezTo>
                <a:cubicBezTo>
                  <a:pt x="1179539" y="749499"/>
                  <a:pt x="1178188" y="737579"/>
                  <a:pt x="1164920" y="688931"/>
                </a:cubicBezTo>
                <a:cubicBezTo>
                  <a:pt x="1156922" y="659605"/>
                  <a:pt x="1154424" y="627934"/>
                  <a:pt x="1139868" y="601249"/>
                </a:cubicBezTo>
                <a:cubicBezTo>
                  <a:pt x="1126511" y="576762"/>
                  <a:pt x="1045214" y="515505"/>
                  <a:pt x="1027134" y="501041"/>
                </a:cubicBezTo>
                <a:cubicBezTo>
                  <a:pt x="997758" y="383538"/>
                  <a:pt x="1038944" y="527613"/>
                  <a:pt x="977030" y="388307"/>
                </a:cubicBezTo>
                <a:cubicBezTo>
                  <a:pt x="970038" y="372575"/>
                  <a:pt x="969233" y="354756"/>
                  <a:pt x="964504" y="338203"/>
                </a:cubicBezTo>
                <a:cubicBezTo>
                  <a:pt x="960877" y="325507"/>
                  <a:pt x="955605" y="313321"/>
                  <a:pt x="951978" y="300625"/>
                </a:cubicBezTo>
                <a:cubicBezTo>
                  <a:pt x="947249" y="284072"/>
                  <a:pt x="947151" y="265918"/>
                  <a:pt x="939452" y="250520"/>
                </a:cubicBezTo>
                <a:cubicBezTo>
                  <a:pt x="925987" y="223590"/>
                  <a:pt x="898869" y="203928"/>
                  <a:pt x="889348" y="175364"/>
                </a:cubicBezTo>
                <a:cubicBezTo>
                  <a:pt x="885173" y="162838"/>
                  <a:pt x="880449" y="150482"/>
                  <a:pt x="876822" y="137786"/>
                </a:cubicBezTo>
                <a:cubicBezTo>
                  <a:pt x="872093" y="121233"/>
                  <a:pt x="871995" y="103080"/>
                  <a:pt x="864296" y="87682"/>
                </a:cubicBezTo>
                <a:cubicBezTo>
                  <a:pt x="856529" y="72149"/>
                  <a:pt x="813464" y="43478"/>
                  <a:pt x="801665" y="37578"/>
                </a:cubicBezTo>
                <a:cubicBezTo>
                  <a:pt x="789855" y="31673"/>
                  <a:pt x="775897" y="30957"/>
                  <a:pt x="764087" y="25052"/>
                </a:cubicBezTo>
                <a:cubicBezTo>
                  <a:pt x="750622" y="18319"/>
                  <a:pt x="726509" y="0"/>
                  <a:pt x="726509" y="0"/>
                </a:cubicBezTo>
              </a:path>
            </a:pathLst>
          </a:cu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34200" y="4248150"/>
            <a:ext cx="533400" cy="17145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620000" y="3594970"/>
            <a:ext cx="76199" cy="71033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81800" y="3480670"/>
            <a:ext cx="762000" cy="86273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38800" y="4724400"/>
            <a:ext cx="1726504" cy="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34000" y="3356769"/>
            <a:ext cx="876300" cy="986631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53200" y="3480670"/>
            <a:ext cx="0" cy="29123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562602" y="2667000"/>
            <a:ext cx="685798" cy="1283135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0477859">
            <a:off x="4513331" y="1531153"/>
            <a:ext cx="609600" cy="2911319"/>
          </a:xfrm>
          <a:prstGeom prst="arc">
            <a:avLst>
              <a:gd name="adj1" fmla="val 16200000"/>
              <a:gd name="adj2" fmla="val 5152845"/>
            </a:avLst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9155178">
            <a:off x="5238570" y="1441520"/>
            <a:ext cx="609600" cy="2911319"/>
          </a:xfrm>
          <a:prstGeom prst="arc">
            <a:avLst>
              <a:gd name="adj1" fmla="val 16294372"/>
              <a:gd name="adj2" fmla="val 5152503"/>
            </a:avLst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858000" y="3173054"/>
            <a:ext cx="262525" cy="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620001" y="2438400"/>
            <a:ext cx="152399" cy="368736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91201" y="1579609"/>
            <a:ext cx="457199" cy="389327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934200" y="1579609"/>
            <a:ext cx="579330" cy="368736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170221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600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Create your own food web…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52578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On a separate sheet of paper you will create your own food web, from a list of organisms provided.</a:t>
            </a:r>
          </a:p>
          <a:p>
            <a:pPr eaLnBrk="1" hangingPunct="1"/>
            <a:r>
              <a:rPr lang="en-US" sz="2800" dirty="0" smtClean="0"/>
              <a:t>Start at the bottom with the producers and work your way up.  </a:t>
            </a:r>
          </a:p>
          <a:p>
            <a:pPr eaLnBrk="1" hangingPunct="1"/>
            <a:r>
              <a:rPr lang="en-US" sz="2800" dirty="0" smtClean="0"/>
              <a:t>Along with the name of each organism, create a picture of that animal (pictures do not have to be perfect, stick figures will do)  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38800" y="1066800"/>
            <a:ext cx="3352800" cy="5410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800" dirty="0" smtClean="0"/>
              <a:t>Organisms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Insert list of animals that your students will be familiar with</a:t>
            </a: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3810000" y="609600"/>
            <a:ext cx="5029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4000" dirty="0" smtClean="0">
                <a:solidFill>
                  <a:srgbClr val="000066"/>
                </a:solidFill>
              </a:rPr>
              <a:t>Sunlight is the source of Energy for almost all living things</a:t>
            </a:r>
            <a:endParaRPr lang="en-US" sz="4000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4000" dirty="0" smtClean="0">
                <a:solidFill>
                  <a:srgbClr val="000066"/>
                </a:solidFill>
              </a:rPr>
              <a:t>Star at the center of our solar system, we call it the Sun</a:t>
            </a:r>
            <a:endParaRPr lang="en-US" sz="3600" dirty="0" smtClean="0">
              <a:solidFill>
                <a:srgbClr val="000066"/>
              </a:solidFill>
            </a:endParaRPr>
          </a:p>
        </p:txBody>
      </p:sp>
      <p:pic>
        <p:nvPicPr>
          <p:cNvPr id="17412" name="Picture 11" descr="IMAGE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696200" cy="2822575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000066"/>
                </a:solidFill>
              </a:rPr>
              <a:t>PRODUCERS </a:t>
            </a:r>
            <a:r>
              <a:rPr lang="en-US" b="1" u="sng" dirty="0" smtClean="0">
                <a:solidFill>
                  <a:srgbClr val="000066"/>
                </a:solidFill>
              </a:rPr>
              <a:t/>
            </a:r>
            <a:br>
              <a:rPr lang="en-US" b="1" u="sng" dirty="0" smtClean="0">
                <a:solidFill>
                  <a:srgbClr val="000066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Organisms that use the sunlight directly to make food (converts sunlight into energy through photosynthesis.</a:t>
            </a:r>
          </a:p>
        </p:txBody>
      </p:sp>
      <p:pic>
        <p:nvPicPr>
          <p:cNvPr id="19459" name="Picture 10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 descr="IMAG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4" descr="IMAG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7432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3048000"/>
            <a:ext cx="7924800" cy="30511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They use most of the energy they produce, what is left goes to the next organism</a:t>
            </a:r>
          </a:p>
        </p:txBody>
      </p:sp>
      <p:sp>
        <p:nvSpPr>
          <p:cNvPr id="23555" name="AutoShape 7"/>
          <p:cNvSpPr>
            <a:spLocks noChangeArrowheads="1"/>
          </p:cNvSpPr>
          <p:nvPr/>
        </p:nvSpPr>
        <p:spPr bwMode="auto">
          <a:xfrm>
            <a:off x="3276600" y="1676400"/>
            <a:ext cx="2209800" cy="914400"/>
          </a:xfrm>
          <a:custGeom>
            <a:avLst/>
            <a:gdLst>
              <a:gd name="T0" fmla="*/ 1657350 w 21600"/>
              <a:gd name="T1" fmla="*/ 0 h 21600"/>
              <a:gd name="T2" fmla="*/ 0 w 21600"/>
              <a:gd name="T3" fmla="*/ 457200 h 21600"/>
              <a:gd name="T4" fmla="*/ 1657350 w 21600"/>
              <a:gd name="T5" fmla="*/ 914400 h 21600"/>
              <a:gd name="T6" fmla="*/ 2209800 w 21600"/>
              <a:gd name="T7" fmla="*/ 4572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14" descr="IMAGE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6" descr="IMAGE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2743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4038600"/>
            <a:ext cx="7924800" cy="1984375"/>
          </a:xfrm>
        </p:spPr>
        <p:txBody>
          <a:bodyPr/>
          <a:lstStyle/>
          <a:p>
            <a:pPr eaLnBrk="1" hangingPunct="1"/>
            <a:r>
              <a:rPr lang="en-US" sz="4000" b="1" u="sng" dirty="0">
                <a:solidFill>
                  <a:srgbClr val="000066"/>
                </a:solidFill>
              </a:rPr>
              <a:t>CONSUMERS </a:t>
            </a:r>
            <a:r>
              <a:rPr lang="en-US" sz="4000" b="1" u="sng" dirty="0" smtClean="0">
                <a:solidFill>
                  <a:srgbClr val="000066"/>
                </a:solidFill>
              </a:rPr>
              <a:t/>
            </a:r>
            <a:br>
              <a:rPr lang="en-US" sz="4000" b="1" u="sng" dirty="0" smtClean="0">
                <a:solidFill>
                  <a:srgbClr val="000066"/>
                </a:solidFill>
              </a:rPr>
            </a:br>
            <a:r>
              <a:rPr lang="en-US" sz="4000" dirty="0" smtClean="0">
                <a:solidFill>
                  <a:srgbClr val="000066"/>
                </a:solidFill>
              </a:rPr>
              <a:t>Organisms that eat other organisms</a:t>
            </a:r>
            <a:endParaRPr lang="en-US" sz="4000" b="1" dirty="0" smtClean="0">
              <a:solidFill>
                <a:srgbClr val="000066"/>
              </a:solidFill>
            </a:endParaRPr>
          </a:p>
        </p:txBody>
      </p:sp>
      <p:pic>
        <p:nvPicPr>
          <p:cNvPr id="24579" name="Picture 11" descr="IMAGE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0113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3" descr="IMAGE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25908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Consumers that hunt &amp; kill other consumers are called predators.</a:t>
            </a:r>
            <a:br>
              <a:rPr lang="en-US" sz="4000" dirty="0" smtClean="0"/>
            </a:br>
            <a:r>
              <a:rPr lang="en-US" sz="4000" dirty="0" smtClean="0"/>
              <a:t>The animals that are hunted &amp; killed are called </a:t>
            </a:r>
            <a:r>
              <a:rPr lang="en-US" sz="4000" u="sng" dirty="0" smtClean="0"/>
              <a:t>prey</a:t>
            </a:r>
            <a:r>
              <a:rPr lang="en-US" sz="4000" dirty="0" smtClean="0"/>
              <a:t>.</a:t>
            </a:r>
          </a:p>
        </p:txBody>
      </p:sp>
      <p:pic>
        <p:nvPicPr>
          <p:cNvPr id="3482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17825"/>
            <a:ext cx="5943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4954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IMAG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42379"/>
            <a:ext cx="42672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951" y="-222817"/>
            <a:ext cx="3448049" cy="430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MAGE_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3" t="9259" r="8467" b="6288"/>
          <a:stretch/>
        </p:blipFill>
        <p:spPr bwMode="auto">
          <a:xfrm>
            <a:off x="5396948" y="4214190"/>
            <a:ext cx="3747052" cy="26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IMAGE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AGE_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05100"/>
            <a:ext cx="2743200" cy="27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Consumers that eat producers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Are called </a:t>
            </a:r>
            <a:r>
              <a:rPr lang="en-US" sz="2800" u="sng" dirty="0" smtClean="0"/>
              <a:t>herbivores</a:t>
            </a:r>
          </a:p>
          <a:p>
            <a:pPr eaLnBrk="1" hangingPunct="1"/>
            <a:r>
              <a:rPr lang="en-US" sz="2800" dirty="0" smtClean="0"/>
              <a:t>Herbivores eat plants</a:t>
            </a:r>
          </a:p>
        </p:txBody>
      </p:sp>
      <p:pic>
        <p:nvPicPr>
          <p:cNvPr id="6" name="Picture 2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55123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507373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554</Words>
  <Application>Microsoft Office PowerPoint</Application>
  <PresentationFormat>On-screen Show (4:3)</PresentationFormat>
  <Paragraphs>66</Paragraphs>
  <Slides>26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Energy Flow Through an Ecosystem</vt:lpstr>
      <vt:lpstr>Food Chain Foldable</vt:lpstr>
      <vt:lpstr>Slide 3</vt:lpstr>
      <vt:lpstr>PRODUCERS  Organisms that use the sunlight directly to make food (converts sunlight into energy through photosynthesis.</vt:lpstr>
      <vt:lpstr>They use most of the energy they produce, what is left goes to the next organism</vt:lpstr>
      <vt:lpstr>CONSUMERS  Organisms that eat other organisms</vt:lpstr>
      <vt:lpstr>Consumers that hunt &amp; kill other consumers are called predators. The animals that are hunted &amp; killed are called prey.</vt:lpstr>
      <vt:lpstr>Slide 8</vt:lpstr>
      <vt:lpstr>Consumers that eat producers</vt:lpstr>
      <vt:lpstr>Consumers that eat producers &amp; other consumers</vt:lpstr>
      <vt:lpstr>Carnivores are consumers that eat other animals.</vt:lpstr>
      <vt:lpstr>Consumers that eat other consumers that have already died are called scavengers.</vt:lpstr>
      <vt:lpstr>FOOD CHAIN  The transfer of energy from sun to producer to consumer </vt:lpstr>
      <vt:lpstr>Still just food chains…</vt:lpstr>
      <vt:lpstr>Food Webs:</vt:lpstr>
      <vt:lpstr>Slide 16</vt:lpstr>
      <vt:lpstr>Marine Food Web</vt:lpstr>
      <vt:lpstr>Marine Food Web</vt:lpstr>
      <vt:lpstr>Marine Food Web</vt:lpstr>
      <vt:lpstr>Marine Food Web</vt:lpstr>
      <vt:lpstr>Marine Food Web</vt:lpstr>
      <vt:lpstr>Marine Food Web</vt:lpstr>
      <vt:lpstr>Marine Food Web</vt:lpstr>
      <vt:lpstr>Marine Food Web</vt:lpstr>
      <vt:lpstr>Slide 25</vt:lpstr>
      <vt:lpstr>Create your own food web…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Flow Through an Ecosystem</dc:title>
  <dc:creator>Mary Poarch</dc:creator>
  <cp:lastModifiedBy>eodonng227</cp:lastModifiedBy>
  <cp:revision>82</cp:revision>
  <cp:lastPrinted>2012-06-20T13:39:10Z</cp:lastPrinted>
  <dcterms:created xsi:type="dcterms:W3CDTF">2005-04-05T23:23:05Z</dcterms:created>
  <dcterms:modified xsi:type="dcterms:W3CDTF">2013-09-03T13:58:02Z</dcterms:modified>
</cp:coreProperties>
</file>