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69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91" r:id="rId10"/>
    <p:sldId id="280" r:id="rId11"/>
    <p:sldId id="281" r:id="rId12"/>
    <p:sldId id="282" r:id="rId13"/>
    <p:sldId id="283" r:id="rId14"/>
    <p:sldId id="259" r:id="rId15"/>
    <p:sldId id="285" r:id="rId16"/>
    <p:sldId id="286" r:id="rId17"/>
    <p:sldId id="287" r:id="rId18"/>
    <p:sldId id="289" r:id="rId19"/>
    <p:sldId id="288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CC"/>
    <a:srgbClr val="3399CC"/>
    <a:srgbClr val="99CCFF"/>
    <a:srgbClr val="66CC33"/>
    <a:srgbClr val="669933"/>
    <a:srgbClr val="336699"/>
    <a:srgbClr val="99CC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93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-64" charset="-128"/>
              </a:defRPr>
            </a:lvl1pPr>
          </a:lstStyle>
          <a:p>
            <a:pPr>
              <a:defRPr/>
            </a:pPr>
            <a:fld id="{DC4BF89D-DAC7-4E72-8B90-97BCB1CF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EF356-4599-496E-916A-53ED3EBF2638}" type="slidenum">
              <a:rPr lang="en-US" smtClean="0">
                <a:ea typeface="ヒラギノ角ゴ Pro W3" pitchFamily="-109" charset="-128"/>
              </a:rPr>
              <a:pPr/>
              <a:t>1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40AB1-DC95-4BA5-A519-87C3FDE5D7E8}" type="slidenum">
              <a:rPr lang="en-US" smtClean="0">
                <a:ea typeface="ヒラギノ角ゴ Pro W3" pitchFamily="-109" charset="-128"/>
              </a:rPr>
              <a:pPr/>
              <a:t>10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6D659-0372-46B1-930B-C35050D15CA0}" type="slidenum">
              <a:rPr lang="en-US" smtClean="0">
                <a:ea typeface="ヒラギノ角ゴ Pro W3" pitchFamily="-109" charset="-128"/>
              </a:rPr>
              <a:pPr/>
              <a:t>11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F5618-A1BE-4240-BAA1-2D8DB4C3EDF0}" type="slidenum">
              <a:rPr lang="en-US" smtClean="0">
                <a:ea typeface="ヒラギノ角ゴ Pro W3" pitchFamily="-109" charset="-128"/>
              </a:rPr>
              <a:pPr/>
              <a:t>12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FC1B8-3A2A-40D0-9631-BAB3CAEA85EE}" type="slidenum">
              <a:rPr lang="en-US" smtClean="0">
                <a:ea typeface="ヒラギノ角ゴ Pro W3" pitchFamily="-109" charset="-128"/>
              </a:rPr>
              <a:pPr/>
              <a:t>13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B2580-B737-4990-9EA3-21CB3167AA54}" type="slidenum">
              <a:rPr lang="en-US" smtClean="0">
                <a:ea typeface="ヒラギノ角ゴ Pro W3" pitchFamily="-109" charset="-128"/>
              </a:rPr>
              <a:pPr/>
              <a:t>14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AA370-3BC6-4422-A92E-E54C410D4A92}" type="slidenum">
              <a:rPr lang="en-US" smtClean="0">
                <a:ea typeface="ヒラギノ角ゴ Pro W3" pitchFamily="-109" charset="-128"/>
              </a:rPr>
              <a:pPr/>
              <a:t>15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2EC8A-500D-4632-A594-556D4BF4BBB4}" type="slidenum">
              <a:rPr lang="en-US" smtClean="0">
                <a:ea typeface="ヒラギノ角ゴ Pro W3" pitchFamily="-109" charset="-128"/>
              </a:rPr>
              <a:pPr/>
              <a:t>16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82C5F-68DE-4C95-971E-37EE9805E9E2}" type="slidenum">
              <a:rPr lang="en-US" smtClean="0">
                <a:ea typeface="ヒラギノ角ゴ Pro W3" pitchFamily="-109" charset="-128"/>
              </a:rPr>
              <a:pPr/>
              <a:t>17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4B333-A47F-4381-B1F5-67205D7515B5}" type="slidenum">
              <a:rPr lang="en-US" smtClean="0">
                <a:ea typeface="ヒラギノ角ゴ Pro W3" pitchFamily="-109" charset="-128"/>
              </a:rPr>
              <a:pPr/>
              <a:t>18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8FCED-E900-4B58-B918-58BB3AB9BAC8}" type="slidenum">
              <a:rPr lang="en-US" smtClean="0">
                <a:ea typeface="ヒラギノ角ゴ Pro W3" pitchFamily="-109" charset="-128"/>
              </a:rPr>
              <a:pPr/>
              <a:t>19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879A3-7512-4534-B136-5D728D6CBC69}" type="slidenum">
              <a:rPr lang="en-US" smtClean="0">
                <a:ea typeface="ヒラギノ角ゴ Pro W3" pitchFamily="-109" charset="-128"/>
              </a:rPr>
              <a:pPr/>
              <a:t>2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4CC7A-A36C-4E64-82AF-6D1741216E40}" type="slidenum">
              <a:rPr lang="en-US" smtClean="0">
                <a:ea typeface="ヒラギノ角ゴ Pro W3" pitchFamily="-109" charset="-128"/>
              </a:rPr>
              <a:pPr/>
              <a:t>20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ECE40-2CD4-4D6F-8F7C-46494A6D8317}" type="slidenum">
              <a:rPr lang="en-US" smtClean="0">
                <a:ea typeface="ヒラギノ角ゴ Pro W3" pitchFamily="-109" charset="-128"/>
              </a:rPr>
              <a:pPr/>
              <a:t>3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C20FF-ED58-48F7-8AA4-9B44E3C4403F}" type="slidenum">
              <a:rPr lang="en-US" smtClean="0">
                <a:ea typeface="ヒラギノ角ゴ Pro W3" pitchFamily="-109" charset="-128"/>
              </a:rPr>
              <a:pPr/>
              <a:t>4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43B94-7C91-4398-A1D5-5AA5DA0F2314}" type="slidenum">
              <a:rPr lang="en-US" smtClean="0">
                <a:ea typeface="ヒラギノ角ゴ Pro W3" pitchFamily="-109" charset="-128"/>
              </a:rPr>
              <a:pPr/>
              <a:t>5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A7F9B-718A-49CF-87B4-141A0AABD7C1}" type="slidenum">
              <a:rPr lang="en-US" smtClean="0">
                <a:ea typeface="ヒラギノ角ゴ Pro W3" pitchFamily="-109" charset="-128"/>
              </a:rPr>
              <a:pPr/>
              <a:t>6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C55C1-A07A-42AB-AF8A-7F370FAEA055}" type="slidenum">
              <a:rPr lang="en-US" smtClean="0">
                <a:ea typeface="ヒラギノ角ゴ Pro W3" pitchFamily="-109" charset="-128"/>
              </a:rPr>
              <a:pPr/>
              <a:t>7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124D5-0990-4998-9910-D3BA70752674}" type="slidenum">
              <a:rPr lang="en-US" smtClean="0">
                <a:ea typeface="ヒラギノ角ゴ Pro W3" pitchFamily="-109" charset="-128"/>
              </a:rPr>
              <a:pPr/>
              <a:t>8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BF98A-EC22-4AF6-9C53-EA89F53C2508}" type="slidenum">
              <a:rPr lang="en-US" smtClean="0">
                <a:ea typeface="ヒラギノ角ゴ Pro W3" pitchFamily="-109" charset="-128"/>
              </a:rPr>
              <a:pPr/>
              <a:t>9</a:t>
            </a:fld>
            <a:endParaRPr lang="en-US" smtClean="0">
              <a:ea typeface="ヒラギノ角ゴ Pro W3" pitchFamily="-109" charset="-128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0601-641B-4BA8-94DB-5A12E51F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E6F1-DB65-4303-81C9-59F5A67E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A149-C426-4B8E-8751-AF283165D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9856-1868-41FB-A8C4-F1CA10AE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C74A-D7B7-4CDB-9345-5481BABAD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EB68-2FDE-4128-9955-423EAF94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B80-11F7-4E78-8ADA-7B163DA3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9766-59B3-4314-8889-2DD45048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743C-862E-41C2-BBBA-9C1EC33F1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4B08-CC44-424E-8133-199444EE9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958E-1723-472B-B39B-B2D1A777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-64" charset="-128"/>
              </a:defRPr>
            </a:lvl1pPr>
          </a:lstStyle>
          <a:p>
            <a:pPr>
              <a:defRPr/>
            </a:pPr>
            <a:fld id="{3D37016E-C960-423F-954D-C24076829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95400" y="4267200"/>
            <a:ext cx="7772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4</a:t>
            </a:r>
            <a:r>
              <a:rPr lang="en-US" b="1">
                <a:solidFill>
                  <a:srgbClr val="99CC33"/>
                </a:solidFill>
              </a:rPr>
              <a:t>  </a:t>
            </a:r>
            <a:r>
              <a:rPr lang="en-US" b="1"/>
              <a:t>Lesson 2  </a:t>
            </a:r>
            <a:r>
              <a:rPr lang="en-US"/>
              <a:t>Clouds and Cloud Formation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  <a:latin typeface="Verdana" pitchFamily="-109" charset="0"/>
              </a:rPr>
              <a:t>Copyright © Houghton Mifflin Harcourt Publishing Company</a:t>
            </a:r>
            <a:endParaRPr lang="en-US">
              <a:solidFill>
                <a:srgbClr val="336699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three cloud shapes?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three classes of clouds based on shape are stratus, cumulus, and cirrus clouds.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b="1">
                <a:solidFill>
                  <a:srgbClr val="66CC33"/>
                </a:solidFill>
                <a:latin typeface="Verdana" pitchFamily="-109" charset="0"/>
              </a:rPr>
              <a:t>Stratus clouds</a:t>
            </a:r>
            <a:r>
              <a:rPr lang="en-US" sz="2200">
                <a:latin typeface="Verdana" pitchFamily="-109" charset="0"/>
              </a:rPr>
              <a:t> are thin and flat, and their edges are not clearly defined.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i="1">
                <a:latin typeface="Verdana" pitchFamily="-109" charset="0"/>
              </a:rPr>
              <a:t>Stratus</a:t>
            </a:r>
            <a:r>
              <a:rPr lang="en-US" sz="2200">
                <a:latin typeface="Verdana" pitchFamily="-109" charset="0"/>
              </a:rPr>
              <a:t> is a Latin word that means “layer.” Stratus clouds often merge into one another and may look like a single layer that covers the entire sky.</a:t>
            </a: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three cloud shapes?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i="1">
                <a:latin typeface="Verdana" pitchFamily="-109" charset="0"/>
              </a:rPr>
              <a:t>Cumulus</a:t>
            </a:r>
            <a:r>
              <a:rPr lang="en-US" sz="2200">
                <a:latin typeface="Verdana" pitchFamily="-109" charset="0"/>
              </a:rPr>
              <a:t> is a Latin word that means “heap.”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b="1">
                <a:solidFill>
                  <a:srgbClr val="66CC33"/>
                </a:solidFill>
                <a:latin typeface="Verdana" pitchFamily="-109" charset="0"/>
              </a:rPr>
              <a:t>Cumulus clouds</a:t>
            </a:r>
            <a:r>
              <a:rPr lang="en-US" sz="2200">
                <a:latin typeface="Verdana" pitchFamily="-109" charset="0"/>
              </a:rPr>
              <a:t> are thick and puffy on top and generally flat on the bottom.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These clouds have well-defined edges and can change shape rapidly. They can be bright or dark, and they can produce severe weather.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three cloud shapes?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i="1">
                <a:latin typeface="Verdana" pitchFamily="-109" charset="0"/>
              </a:rPr>
              <a:t>Cirrus</a:t>
            </a:r>
            <a:r>
              <a:rPr lang="en-US" sz="2200">
                <a:latin typeface="Verdana" pitchFamily="-109" charset="0"/>
              </a:rPr>
              <a:t> is a Latin word that means “curl.”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b="1">
                <a:solidFill>
                  <a:srgbClr val="66CC33"/>
                </a:solidFill>
                <a:latin typeface="Verdana" pitchFamily="-109" charset="0"/>
              </a:rPr>
              <a:t>Cirrus clouds</a:t>
            </a:r>
            <a:r>
              <a:rPr lang="en-US" sz="2200">
                <a:latin typeface="Verdana" pitchFamily="-109" charset="0"/>
              </a:rPr>
              <a:t> look white and feathery, and their ends curl.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They are made of ice crystals rather than liquid water droplets. They do not produce precipitation that reaches Earth’s surface.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>
                <a:solidFill>
                  <a:srgbClr val="FF9900"/>
                </a:solidFill>
                <a:latin typeface="Verdana" pitchFamily="-109" charset="0"/>
              </a:rPr>
              <a:t>I’ve Looked at Clouds from Both Sides Now</a:t>
            </a:r>
            <a:endParaRPr lang="en-US" sz="3600">
              <a:solidFill>
                <a:srgbClr val="FF9900"/>
              </a:solidFill>
            </a:endParaRPr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  <a:latin typeface="Verdana" pitchFamily="-109" charset="0"/>
              </a:rPr>
              <a:t>Copyright © Houghton Mifflin Harcourt Publishing Company</a:t>
            </a:r>
            <a:endParaRPr lang="en-US">
              <a:solidFill>
                <a:srgbClr val="336699"/>
              </a:solidFill>
              <a:latin typeface="Verdana" pitchFamily="-109" charset="0"/>
            </a:endParaRP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1066800" y="2057400"/>
            <a:ext cx="759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990600" y="2743200"/>
            <a:ext cx="75692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four classes of clouds based on altitude are low clouds, middle clouds, high clouds, and clouds of vertical development.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These four classes are made up of 10 cloud types.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Prefixes are used to name the clouds that belong to some of these classes.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None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Low clouds form between Earth’s surface and 2,000 m altitude. They are commonly made up of water droplets.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three types of low clouds are stratus, stratocumulus, and nimbostratus.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There is no special prefix for naming low clouds. However, </a:t>
            </a:r>
            <a:r>
              <a:rPr lang="en-US" sz="2200" i="1">
                <a:latin typeface="Verdana" pitchFamily="-109" charset="0"/>
              </a:rPr>
              <a:t>nimbus</a:t>
            </a:r>
            <a:r>
              <a:rPr lang="en-US" sz="2200">
                <a:latin typeface="Verdana" pitchFamily="-109" charset="0"/>
              </a:rPr>
              <a:t> means “rain,” so </a:t>
            </a:r>
            <a:r>
              <a:rPr lang="en-US" sz="2200" i="1">
                <a:latin typeface="Verdana" pitchFamily="-109" charset="0"/>
              </a:rPr>
              <a:t>nimbo</a:t>
            </a:r>
            <a:r>
              <a:rPr lang="en-US" sz="2200">
                <a:latin typeface="Verdana" pitchFamily="-109" charset="0"/>
              </a:rPr>
              <a:t>stratus clouds are rain clouds.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Middle clouds form between 2,000 m and 6,000 m altitude. They are commonly made up of water droplets, but may be made up of ice crystals.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prefix </a:t>
            </a:r>
            <a:r>
              <a:rPr lang="en-US" sz="2200" i="1">
                <a:latin typeface="Verdana" pitchFamily="-109" charset="0"/>
              </a:rPr>
              <a:t>alto</a:t>
            </a:r>
            <a:r>
              <a:rPr lang="en-US" sz="2200">
                <a:latin typeface="Verdana" pitchFamily="-109" charset="0"/>
              </a:rPr>
              <a:t>- is used to name middle clouds.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two types of middle clouds are altocumulus and altostratus.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High clouds form above 6,000 m altitude, where air temperature is below freezing. Therefore, high clouds are made up of ice crystals.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prefix </a:t>
            </a:r>
            <a:r>
              <a:rPr lang="en-US" sz="2200" i="1">
                <a:latin typeface="Verdana" pitchFamily="-109" charset="0"/>
              </a:rPr>
              <a:t>cirro</a:t>
            </a:r>
            <a:r>
              <a:rPr lang="en-US" sz="2200">
                <a:latin typeface="Verdana" pitchFamily="-109" charset="0"/>
              </a:rPr>
              <a:t>- is used to name high clouds.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Cirrus, cirrocumulus, and cirrostratus are the types of high clouds.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A cloud of vertical development can have its base at low altitude, but its top can reach higher than 12,000 m.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two types of clouds of vertical development are cumulus and cumulonimbus.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Cumulonimbus clouds are linked to severe weather and can produce rain, hail, lightning, tornadoes, and rapidly sinking columns of air.</a:t>
            </a: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the types of clouds based on altitude?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Identify the various types of clouds shown here.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  <p:pic>
        <p:nvPicPr>
          <p:cNvPr id="19466" name="Picture 10" descr="6-8-F_CNLAESE589350_1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300" y="2286000"/>
            <a:ext cx="3365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How does fog form?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Water vapor that condenses very near Earth’s surface is called </a:t>
            </a:r>
            <a:r>
              <a:rPr lang="en-US" sz="2200" b="1">
                <a:solidFill>
                  <a:srgbClr val="3399CC"/>
                </a:solidFill>
                <a:latin typeface="Verdana" pitchFamily="-109" charset="0"/>
              </a:rPr>
              <a:t>fog</a:t>
            </a:r>
            <a:r>
              <a:rPr lang="en-US" sz="2200">
                <a:latin typeface="Verdana" pitchFamily="-109" charset="0"/>
              </a:rPr>
              <a:t>. It forms when moist air near Earth’s surface or moving across cold water cools to its dew point.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Ground fog, or </a:t>
            </a:r>
            <a:r>
              <a:rPr lang="en-US" sz="2200" i="1">
                <a:latin typeface="Verdana" pitchFamily="-109" charset="0"/>
              </a:rPr>
              <a:t>radiation fog</a:t>
            </a:r>
            <a:r>
              <a:rPr lang="en-US" sz="2200">
                <a:latin typeface="Verdana" pitchFamily="-109" charset="0"/>
              </a:rPr>
              <a:t>, generally forms in low-lying areas on clear, calm nights. Sea fog, or advection fog, occurs at all times of day.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i="1">
                <a:latin typeface="Verdana" pitchFamily="-109" charset="0"/>
              </a:rPr>
              <a:t>Steam fog</a:t>
            </a:r>
            <a:r>
              <a:rPr lang="en-US" sz="2200">
                <a:latin typeface="Verdana" pitchFamily="-109" charset="0"/>
              </a:rPr>
              <a:t> forms when evaporation takes place into cold air that is lying over warmer water.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>
                <a:solidFill>
                  <a:srgbClr val="FF9900"/>
                </a:solidFill>
                <a:latin typeface="Verdana" pitchFamily="-109" charset="0"/>
              </a:rPr>
              <a:t>Head in the Clouds</a:t>
            </a:r>
            <a:endParaRPr lang="en-US" sz="3600">
              <a:solidFill>
                <a:srgbClr val="FF9900"/>
              </a:solidFill>
            </a:endParaRPr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  <a:latin typeface="Verdana" pitchFamily="-109" charset="0"/>
              </a:rPr>
              <a:t>Copyright © Houghton Mifflin Harcourt Publishing Company</a:t>
            </a:r>
            <a:endParaRPr lang="en-US">
              <a:solidFill>
                <a:srgbClr val="336699"/>
              </a:solidFill>
              <a:latin typeface="Verdana" pitchFamily="-109" charset="0"/>
            </a:endParaRPr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are clouds?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A </a:t>
            </a:r>
            <a:r>
              <a:rPr lang="en-US" sz="2200" b="1">
                <a:solidFill>
                  <a:srgbClr val="3399CC"/>
                </a:solidFill>
                <a:latin typeface="Verdana" pitchFamily="-109" charset="0"/>
              </a:rPr>
              <a:t>cloud </a:t>
            </a:r>
            <a:r>
              <a:rPr lang="en-US" sz="2200">
                <a:latin typeface="Verdana" pitchFamily="-109" charset="0"/>
              </a:rPr>
              <a:t>is a collection of small water droplets or ice crystals that are suspended in the air.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Clouds are visible because water droplets and ice crystals reflect light.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Clouds are usually associated with precipitation, but most cloud types do not produce precipitation.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None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>
                <a:solidFill>
                  <a:srgbClr val="FF9900"/>
                </a:solidFill>
                <a:latin typeface="Verdana" pitchFamily="-109" charset="0"/>
              </a:rPr>
              <a:t>Clouds on Other Worlds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  <a:latin typeface="Verdana" pitchFamily="-109" charset="0"/>
              </a:rPr>
              <a:t>Copyright © Houghton Mifflin Harcourt Publishing Company</a:t>
            </a:r>
            <a:endParaRPr lang="en-US">
              <a:solidFill>
                <a:srgbClr val="336699"/>
              </a:solidFill>
              <a:latin typeface="Verdana" pitchFamily="-109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Like Earth, other bodies in the solar system have clouds in their atmosphere.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There are clouds on Venus, Mars, Jupiter, and Saturn. The clouds of Jupiter and Saturn are arranged in bands that circle the planets.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Saturn’s moon Titan has clouds in a thick, planet-like atmosphere.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How do clouds affect climate?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The pattern of precipitation from clouds in an area will determine the climate of that area.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Thick, low-altitude clouds reflect more sunlight back into space and help to cool Earth.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Thin, high-altitude clouds absorb some energy that radiates from Earth and reradiate some of it back to Earth’s surface. This warms Earth.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How do clouds form?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Clouds form when water vapor condenses, or changes from a gas to a liquid.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For water vapor to condense, moist air must be cooled to a certain temperature, and the air must be holding the maximum amount of water vapor possible.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If air rises high enough into the atmosphere, it cools to its dew point.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How do clouds form?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b="1">
                <a:solidFill>
                  <a:srgbClr val="66CC33"/>
                </a:solidFill>
                <a:latin typeface="Verdana" pitchFamily="-109" charset="0"/>
              </a:rPr>
              <a:t>Dew point</a:t>
            </a:r>
            <a:r>
              <a:rPr lang="en-US" sz="2200">
                <a:latin typeface="Verdana" pitchFamily="-109" charset="0"/>
              </a:rPr>
              <a:t> is defined as the temperature at which the rate of condensation equals the rate of saturation.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 i="1">
                <a:latin typeface="Verdana" pitchFamily="-109" charset="0"/>
              </a:rPr>
              <a:t>Saturation</a:t>
            </a:r>
            <a:r>
              <a:rPr lang="en-US" sz="2200">
                <a:latin typeface="Verdana" pitchFamily="-109" charset="0"/>
              </a:rPr>
              <a:t> means that the air is holding the maximum quantity of water vapor possible at a given temperature or pressure.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Dew point is the temperature at which water vapor in saturated air can condense and form water droplets or ice crystals.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041400" y="9144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How do clouds form?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6764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In clouds, tiny solid particles called </a:t>
            </a:r>
            <a:r>
              <a:rPr lang="en-US" sz="2200" i="1">
                <a:latin typeface="Verdana" pitchFamily="-109" charset="0"/>
              </a:rPr>
              <a:t>cloud condensation nuclei</a:t>
            </a:r>
            <a:r>
              <a:rPr lang="en-US" sz="2200">
                <a:latin typeface="Verdana" pitchFamily="-109" charset="0"/>
              </a:rPr>
              <a:t> are the surfaces on which water droplets condense.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Clouds are most commonly made of numerous small water droplets.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However, at high altitudes, where temperatures are very cold, clouds are composed of ice crystals.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  <p:pic>
        <p:nvPicPr>
          <p:cNvPr id="7178" name="Picture 10" descr="6-8-F_CNLAESE589350_166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953000"/>
            <a:ext cx="1600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is the role of solar energy in cloud formation?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Solar energy drives the water cycle and thus provides the energy for cloud formation.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Water on the surface of the land and the oceans absorbs solar energy and becomes water vapor, in a process called </a:t>
            </a:r>
            <a:r>
              <a:rPr lang="en-US" sz="2200" i="1">
                <a:latin typeface="Verdana" pitchFamily="-109" charset="0"/>
              </a:rPr>
              <a:t>evaporation</a:t>
            </a:r>
            <a:r>
              <a:rPr lang="en-US" sz="2200">
                <a:latin typeface="Verdana" pitchFamily="-109" charset="0"/>
              </a:rPr>
              <a:t>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Cloud formation takes place when water droplets or ice crystals condense on solid particles in the air.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processes cool air enough to form clouds?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Air can be cooled to its dew point in several ways, including frontal and orographic lifting.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Frontal lifting can occur when a warm air mass rises over a cold air mass, or when a mass of cold air slides under a mass of warm air.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latin typeface="Verdana" pitchFamily="-109" charset="0"/>
              </a:rPr>
              <a:t>Orographic lifting occurs when an obstacle, such as a mountain range, forces a mass of air upward.</a:t>
            </a:r>
          </a:p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rgbClr val="3399CC"/>
                </a:solidFill>
                <a:latin typeface="Verdana" pitchFamily="-109" charset="0"/>
              </a:rPr>
              <a:t>What processes cool air enough to form clouds?</a:t>
            </a:r>
            <a:endParaRPr lang="en-US" sz="2800">
              <a:solidFill>
                <a:srgbClr val="3399CC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endParaRPr lang="en-US" sz="2200">
              <a:latin typeface="Verdana" pitchFamily="-109" charset="0"/>
            </a:endParaRP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</a:rPr>
              <a:t>Copyright © Houghton Mifflin Harcourt Publishing Company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52400" y="76200"/>
            <a:ext cx="7772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36699"/>
                </a:solidFill>
                <a:latin typeface="Verdana" pitchFamily="-109" charset="0"/>
              </a:rPr>
              <a:t>Unit 4</a:t>
            </a:r>
            <a:r>
              <a:rPr lang="en-US" sz="1800" b="1">
                <a:solidFill>
                  <a:srgbClr val="99CC33"/>
                </a:solidFill>
                <a:latin typeface="Verdana" pitchFamily="-109" charset="0"/>
              </a:rPr>
              <a:t> </a:t>
            </a:r>
            <a:r>
              <a:rPr lang="en-US" sz="1800" b="1">
                <a:latin typeface="Verdana" pitchFamily="-109" charset="0"/>
              </a:rPr>
              <a:t>Lesson 2  </a:t>
            </a:r>
            <a:r>
              <a:rPr lang="en-US" sz="1800">
                <a:latin typeface="Verdana" pitchFamily="-109" charset="0"/>
              </a:rPr>
              <a:t>Clouds and Cloud Formation</a:t>
            </a:r>
            <a:endParaRPr lang="en-US" sz="1800">
              <a:solidFill>
                <a:schemeClr val="bg1"/>
              </a:solidFill>
              <a:latin typeface="Verdana" pitchFamily="-109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7696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buClr>
                <a:srgbClr val="66CC33"/>
              </a:buClr>
              <a:buFont typeface="Times" pitchFamily="-64" charset="0"/>
              <a:buChar char="•"/>
              <a:tabLst>
                <a:tab pos="228600" algn="l"/>
              </a:tabLst>
            </a:pPr>
            <a:r>
              <a:rPr lang="en-US" sz="2200">
                <a:solidFill>
                  <a:srgbClr val="000000"/>
                </a:solidFill>
                <a:latin typeface="Verdana" pitchFamily="-109" charset="0"/>
              </a:rPr>
              <a:t>In what ways are the processes of </a:t>
            </a:r>
            <a:r>
              <a:rPr lang="en-US" sz="2200">
                <a:latin typeface="Verdana" pitchFamily="-109" charset="0"/>
              </a:rPr>
              <a:t>frontal lifting and orographic lifting similar</a:t>
            </a:r>
            <a:r>
              <a:rPr lang="en-US" sz="2200">
                <a:solidFill>
                  <a:srgbClr val="000000"/>
                </a:solidFill>
                <a:latin typeface="Verdana" pitchFamily="-109" charset="0"/>
              </a:rPr>
              <a:t>? In what ways are they different?</a:t>
            </a:r>
          </a:p>
        </p:txBody>
      </p:sp>
      <p:pic>
        <p:nvPicPr>
          <p:cNvPr id="10251" name="Picture 10" descr="6-8-F_CNLAESE589350_5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24200"/>
            <a:ext cx="3305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1" descr="6-8-F_CNLAESE589350_6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33067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1467</Words>
  <Application>Microsoft Office PowerPoint</Application>
  <PresentationFormat>On-screen Show (4:3)</PresentationFormat>
  <Paragraphs>169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ヒラギノ角ゴ Pro W3</vt:lpstr>
      <vt:lpstr>Verdana</vt:lpstr>
      <vt:lpstr>Times</vt:lpstr>
      <vt:lpstr>Blank Presentation</vt:lpstr>
      <vt:lpstr>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>McDougal Littell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McDougal Littell</dc:creator>
  <cp:keywords/>
  <dc:description/>
  <cp:lastModifiedBy>eodonng227</cp:lastModifiedBy>
  <cp:revision>84</cp:revision>
  <dcterms:created xsi:type="dcterms:W3CDTF">2010-02-12T19:52:53Z</dcterms:created>
  <dcterms:modified xsi:type="dcterms:W3CDTF">2013-04-01T15:38:53Z</dcterms:modified>
  <cp:category/>
</cp:coreProperties>
</file>